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57" r:id="rId4"/>
    <p:sldId id="258" r:id="rId5"/>
    <p:sldId id="259" r:id="rId6"/>
    <p:sldId id="260" r:id="rId7"/>
    <p:sldId id="263" r:id="rId8"/>
    <p:sldId id="264" r:id="rId9"/>
    <p:sldId id="275" r:id="rId10"/>
    <p:sldId id="276" r:id="rId11"/>
    <p:sldId id="278" r:id="rId12"/>
    <p:sldId id="279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44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6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A8006-E573-46CD-BC4A-D7C5C305CB06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BC30E-C797-4418-A429-8D6C68AF8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FAFFE-AEF3-4259-91D8-4BBFBE5A952A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29263-1893-4122-9BEB-C32FFCCE96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111D7-927B-4C85-8D46-E592D210C37B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98515-86C9-408C-9CAA-9C8C39EB7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9D3A5-A361-4A0A-81CB-FE2F6D3DD01E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7F695-470F-42F8-8ABD-E9634A7B4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C4C22-3663-4428-9570-4A9DA2615D39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7A04E-49DF-4A3E-9576-24239A8DB7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8AA29-258A-4F45-8CE5-153095FCF177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F4239-276E-4FEB-9837-DB186D6BEB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5AD1F-83A1-4574-9934-8742954C6DBF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02918-78FA-440C-AE0E-CB742742A8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C1245-BB29-4659-B095-1ACEA3154372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14121-0984-4C4B-81E1-FA0DA2FCB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23747-0496-4E4B-8B16-310917B863E8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5E090-9DF6-4EEF-9350-4F04C9AA49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B3CDE-78CB-47A6-B11E-B3BA09FC62C7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0BF4F-7FD7-4AAA-8767-26F1C8BA3C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57BF4-7170-4BC4-88BD-9B24543D262F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EF66-4B6D-49FA-81C0-A0FDFACBF5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73830-B286-4296-851F-C1524AE3C3C8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1DE0A-F95F-4B97-B673-DD16178CF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DF553A-85BE-408E-8DEB-E9638C5D33A3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670F06-475E-410B-8C15-D3F3045090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74" r:id="rId8"/>
    <p:sldLayoutId id="2147483666" r:id="rId9"/>
    <p:sldLayoutId id="2147483665" r:id="rId10"/>
    <p:sldLayoutId id="2147483664" r:id="rId11"/>
    <p:sldLayoutId id="214748366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0ADDC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Муниципальное  автономное образовательное учреждение </a:t>
            </a:r>
            <a:b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«Манчажская средняя общеобразовательная школа»</a:t>
            </a:r>
          </a:p>
        </p:txBody>
      </p:sp>
      <p:sp>
        <p:nvSpPr>
          <p:cNvPr id="13317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endParaRPr lang="ru-RU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Творческий проект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«Окно в сказку»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Панно в технике «Батик»</a:t>
            </a:r>
            <a:r>
              <a:rPr lang="ru-RU" smtClean="0"/>
              <a:t> 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endParaRPr lang="ru-RU" smtClean="0"/>
          </a:p>
          <a:p>
            <a:pPr algn="ctr" eaLnBrk="1" hangingPunct="1">
              <a:buFont typeface="Wingdings 2" pitchFamily="18" charset="2"/>
              <a:buNone/>
              <a:defRPr/>
            </a:pPr>
            <a:endParaRPr lang="ru-RU" smtClean="0"/>
          </a:p>
          <a:p>
            <a:pPr algn="ctr" eaLnBrk="1" hangingPunct="1">
              <a:buFont typeface="Wingdings 2" pitchFamily="18" charset="2"/>
              <a:buNone/>
              <a:defRPr/>
            </a:pPr>
            <a:endParaRPr lang="ru-RU" smtClean="0"/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4214813" y="4427538"/>
            <a:ext cx="44418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ru-RU" sz="2000">
                <a:latin typeface="Times New Roman" pitchFamily="18" charset="0"/>
              </a:rPr>
              <a:t>Работу выполнила: Вшивцева Лиза </a:t>
            </a:r>
          </a:p>
          <a:p>
            <a:pPr algn="r"/>
            <a:r>
              <a:rPr lang="ru-RU" sz="2000">
                <a:latin typeface="Times New Roman" pitchFamily="18" charset="0"/>
              </a:rPr>
              <a:t>ученица 7 класса</a:t>
            </a:r>
          </a:p>
          <a:p>
            <a:pPr algn="r"/>
            <a:r>
              <a:rPr lang="ru-RU" sz="2000">
                <a:latin typeface="Times New Roman" pitchFamily="18" charset="0"/>
              </a:rPr>
              <a:t>Руководитель: Волкова Ю. Н.</a:t>
            </a:r>
          </a:p>
          <a:p>
            <a:pPr algn="r"/>
            <a:endParaRPr lang="ru-RU" sz="2000">
              <a:latin typeface="Times New Roman" pitchFamily="18" charset="0"/>
            </a:endParaRPr>
          </a:p>
          <a:p>
            <a:pPr algn="r" eaLnBrk="0" hangingPunct="0"/>
            <a:endParaRPr lang="ru-RU" sz="2000">
              <a:latin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576263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Экономическое обоснование изготовления панно</a:t>
            </a:r>
          </a:p>
        </p:txBody>
      </p:sp>
      <p:sp>
        <p:nvSpPr>
          <p:cNvPr id="22530" name="Rectangle 8"/>
          <p:cNvSpPr>
            <a:spLocks noGrp="1"/>
          </p:cNvSpPr>
          <p:nvPr>
            <p:ph type="body" idx="1"/>
          </p:nvPr>
        </p:nvSpPr>
        <p:spPr>
          <a:xfrm>
            <a:off x="468313" y="1700213"/>
            <a:ext cx="8229600" cy="446563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</a:rPr>
              <a:t>Ткань – 0,5 м. – имелась в наличии</a:t>
            </a:r>
          </a:p>
          <a:p>
            <a:pPr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</a:rPr>
              <a:t>Краски акрил – 1 набор – имелись в наличии</a:t>
            </a:r>
          </a:p>
          <a:p>
            <a:pPr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</a:rPr>
              <a:t>Кисти – 1 набор – имеются в наличии</a:t>
            </a:r>
          </a:p>
          <a:p>
            <a:pPr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</a:rPr>
              <a:t>Кнопки -1 уп. - 20 руб.</a:t>
            </a:r>
          </a:p>
          <a:p>
            <a:pPr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</a:rPr>
              <a:t>Контур – 2 шт. - 140 руб.</a:t>
            </a:r>
          </a:p>
          <a:p>
            <a:pPr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</a:rPr>
              <a:t>Резерв -1 шт. - 60 руб.</a:t>
            </a:r>
          </a:p>
          <a:p>
            <a:pPr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</a:rPr>
              <a:t>Рама – 250 руб.</a:t>
            </a:r>
          </a:p>
          <a:p>
            <a:pPr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</a:rPr>
              <a:t>Итого: 470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/>
          </p:cNvSpPr>
          <p:nvPr>
            <p:ph type="title"/>
          </p:nvPr>
        </p:nvSpPr>
        <p:spPr>
          <a:xfrm>
            <a:off x="1331913" y="704850"/>
            <a:ext cx="7354887" cy="708025"/>
          </a:xfrm>
        </p:spPr>
        <p:txBody>
          <a:bodyPr/>
          <a:lstStyle/>
          <a:p>
            <a:r>
              <a:rPr lang="ru-RU" sz="3200" smtClean="0">
                <a:solidFill>
                  <a:schemeClr val="tx1"/>
                </a:solidFill>
                <a:latin typeface="Times New Roman" pitchFamily="18" charset="0"/>
              </a:rPr>
              <a:t>Реклама</a:t>
            </a:r>
          </a:p>
        </p:txBody>
      </p:sp>
      <p:pic>
        <p:nvPicPr>
          <p:cNvPr id="23554" name="Picture 6" descr="Безымянный-1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628775"/>
            <a:ext cx="6686550" cy="4695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4000" smtClean="0">
                <a:solidFill>
                  <a:schemeClr val="tx1"/>
                </a:solidFill>
                <a:latin typeface="Times New Roman" pitchFamily="18" charset="0"/>
              </a:rPr>
              <a:t>Спасибо за внимание!</a:t>
            </a:r>
          </a:p>
        </p:txBody>
      </p:sp>
      <p:sp>
        <p:nvSpPr>
          <p:cNvPr id="24578" name="Rectang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755650" y="476250"/>
            <a:ext cx="7931150" cy="1944688"/>
          </a:xfrm>
        </p:spPr>
        <p:txBody>
          <a:bodyPr/>
          <a:lstStyle/>
          <a:p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  <a:t>Цель:</a:t>
            </a:r>
            <a:r>
              <a:rPr lang="ru-RU" sz="3200" smtClean="0">
                <a:solidFill>
                  <a:schemeClr val="tx1"/>
                </a:solidFill>
                <a:latin typeface="Times New Roman" pitchFamily="18" charset="0"/>
              </a:rPr>
              <a:t> Разработать и выполнить изделие на тему «Окно в Сказку». </a:t>
            </a:r>
            <a:br>
              <a:rPr lang="ru-RU" sz="3200" smtClean="0">
                <a:solidFill>
                  <a:schemeClr val="tx1"/>
                </a:solidFill>
                <a:latin typeface="Times New Roman" pitchFamily="18" charset="0"/>
              </a:rPr>
            </a:br>
            <a:endParaRPr lang="ru-RU" sz="3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457200" y="2060575"/>
            <a:ext cx="8229600" cy="432117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400" b="1" smtClean="0">
                <a:latin typeface="Times New Roman" pitchFamily="18" charset="0"/>
              </a:rPr>
              <a:t>Задачи:</a:t>
            </a:r>
            <a:br>
              <a:rPr lang="ru-RU" sz="2400" b="1" smtClean="0">
                <a:latin typeface="Times New Roman" pitchFamily="18" charset="0"/>
              </a:rPr>
            </a:br>
            <a:r>
              <a:rPr lang="ru-RU" sz="2400" smtClean="0">
                <a:latin typeface="Times New Roman" pitchFamily="18" charset="0"/>
              </a:rPr>
              <a:t>1. Разработать эскиз панно;</a:t>
            </a:r>
            <a:br>
              <a:rPr lang="ru-RU" sz="2400" smtClean="0">
                <a:latin typeface="Times New Roman" pitchFamily="18" charset="0"/>
              </a:rPr>
            </a:br>
            <a:r>
              <a:rPr lang="ru-RU" sz="2400" smtClean="0">
                <a:latin typeface="Times New Roman" pitchFamily="18" charset="0"/>
              </a:rPr>
              <a:t>2. Выбрать технику выполнения;</a:t>
            </a:r>
            <a:br>
              <a:rPr lang="ru-RU" sz="2400" smtClean="0">
                <a:latin typeface="Times New Roman" pitchFamily="18" charset="0"/>
              </a:rPr>
            </a:br>
            <a:r>
              <a:rPr lang="ru-RU" sz="2400" smtClean="0">
                <a:latin typeface="Times New Roman" pitchFamily="18" charset="0"/>
              </a:rPr>
              <a:t>3. Изучить историю техники выполнения, расширить знания по данному виду рукоделия;</a:t>
            </a:r>
            <a:br>
              <a:rPr lang="ru-RU" sz="2400" smtClean="0">
                <a:latin typeface="Times New Roman" pitchFamily="18" charset="0"/>
              </a:rPr>
            </a:br>
            <a:r>
              <a:rPr lang="ru-RU" sz="2400" smtClean="0">
                <a:latin typeface="Times New Roman" pitchFamily="18" charset="0"/>
              </a:rPr>
              <a:t>4. Изучить технологии изготовления батика;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</a:rPr>
              <a:t>   5. Создать панно;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2" name="Picture 16" descr="Batik_58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981075"/>
            <a:ext cx="3887787" cy="4464050"/>
          </a:xfrm>
        </p:spPr>
      </p:pic>
      <p:pic>
        <p:nvPicPr>
          <p:cNvPr id="15363" name="Picture 17" descr="b62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1700213"/>
            <a:ext cx="4181475" cy="4608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6" name="Picture 9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549275"/>
            <a:ext cx="3671887" cy="2303463"/>
          </a:xfrm>
        </p:spPr>
      </p:pic>
      <p:pic>
        <p:nvPicPr>
          <p:cNvPr id="16387" name="Picture 10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71550" y="3213100"/>
            <a:ext cx="2376488" cy="3168650"/>
          </a:xfrm>
        </p:spPr>
      </p:pic>
      <p:pic>
        <p:nvPicPr>
          <p:cNvPr id="16388" name="Picture 11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716463" y="549275"/>
            <a:ext cx="3527425" cy="2232025"/>
          </a:xfrm>
        </p:spPr>
      </p:pic>
      <p:pic>
        <p:nvPicPr>
          <p:cNvPr id="16389" name="Picture 12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140200" y="3284538"/>
            <a:ext cx="4176713" cy="2952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0" name="Picture 7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908050"/>
            <a:ext cx="2376488" cy="3168650"/>
          </a:xfrm>
        </p:spPr>
      </p:pic>
      <p:pic>
        <p:nvPicPr>
          <p:cNvPr id="17411" name="Picture 8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219700" y="908050"/>
            <a:ext cx="2808288" cy="3313113"/>
          </a:xfrm>
        </p:spPr>
      </p:pic>
      <p:pic>
        <p:nvPicPr>
          <p:cNvPr id="17412" name="Picture 9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900113" y="4149725"/>
            <a:ext cx="2016125" cy="2447925"/>
          </a:xfrm>
        </p:spPr>
      </p:pic>
      <p:pic>
        <p:nvPicPr>
          <p:cNvPr id="17413" name="Picture 10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995738" y="4221163"/>
            <a:ext cx="3168650" cy="2406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8"/>
          <p:cNvSpPr>
            <a:spLocks noGrp="1"/>
          </p:cNvSpPr>
          <p:nvPr>
            <p:ph type="title" idx="4294967295"/>
          </p:nvPr>
        </p:nvSpPr>
        <p:spPr>
          <a:xfrm>
            <a:off x="971550" y="620713"/>
            <a:ext cx="7653338" cy="855662"/>
          </a:xfrm>
        </p:spPr>
        <p:txBody>
          <a:bodyPr/>
          <a:lstStyle/>
          <a:p>
            <a:r>
              <a:rPr lang="ru-RU" smtClean="0"/>
              <a:t> Батик</a:t>
            </a:r>
          </a:p>
        </p:txBody>
      </p:sp>
      <p:pic>
        <p:nvPicPr>
          <p:cNvPr id="18434" name="Picture 7" descr="0_410c4_58718199_XL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628775"/>
            <a:ext cx="3590925" cy="4895850"/>
          </a:xfrm>
        </p:spPr>
      </p:pic>
      <p:sp>
        <p:nvSpPr>
          <p:cNvPr id="18435" name="Rectangle 9"/>
          <p:cNvSpPr>
            <a:spLocks noGrp="1"/>
          </p:cNvSpPr>
          <p:nvPr>
            <p:ph type="body" sz="half" idx="4294967295"/>
          </p:nvPr>
        </p:nvSpPr>
        <p:spPr>
          <a:xfrm>
            <a:off x="4648200" y="1557338"/>
            <a:ext cx="4038600" cy="47672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b="1" smtClean="0">
                <a:latin typeface="Times New Roman" pitchFamily="18" charset="0"/>
              </a:rPr>
              <a:t>Техника свободной росписи </a:t>
            </a:r>
          </a:p>
          <a:p>
            <a:pPr>
              <a:lnSpc>
                <a:spcPct val="90000"/>
              </a:lnSpc>
            </a:pPr>
            <a:r>
              <a:rPr lang="ru-RU" sz="2400" b="1" smtClean="0">
                <a:latin typeface="Times New Roman" pitchFamily="18" charset="0"/>
              </a:rPr>
              <a:t> Узелковая техника.</a:t>
            </a:r>
            <a:r>
              <a:rPr lang="ru-RU" sz="2400" smtClean="0">
                <a:latin typeface="Times New Roman" pitchFamily="18" charset="0"/>
              </a:rPr>
              <a:t> </a:t>
            </a:r>
            <a:endParaRPr lang="ru-RU" sz="2400" b="1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400" b="1" smtClean="0">
                <a:latin typeface="Times New Roman" pitchFamily="18" charset="0"/>
              </a:rPr>
              <a:t> Техника «Гутта».</a:t>
            </a:r>
            <a:r>
              <a:rPr lang="ru-RU" sz="2400" smtClean="0">
                <a:latin typeface="Times New Roman" pitchFamily="18" charset="0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 </a:t>
            </a:r>
            <a:r>
              <a:rPr lang="ru-RU" sz="2400" b="1" smtClean="0">
                <a:latin typeface="Times New Roman" pitchFamily="18" charset="0"/>
              </a:rPr>
              <a:t>Солевая техника</a:t>
            </a:r>
            <a:r>
              <a:rPr lang="ru-RU" sz="2400" smtClean="0">
                <a:latin typeface="Times New Roman" pitchFamily="18" charset="0"/>
              </a:rPr>
              <a:t>.</a:t>
            </a:r>
            <a:endParaRPr lang="ru-RU" sz="2400" b="1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400" b="1" smtClean="0">
                <a:latin typeface="Times New Roman" pitchFamily="18" charset="0"/>
              </a:rPr>
              <a:t> Техника монотипии по ткани.</a:t>
            </a:r>
          </a:p>
          <a:p>
            <a:pPr>
              <a:lnSpc>
                <a:spcPct val="90000"/>
              </a:lnSpc>
            </a:pPr>
            <a:r>
              <a:rPr lang="ru-RU" sz="2400" b="1" smtClean="0">
                <a:latin typeface="Times New Roman" pitchFamily="18" charset="0"/>
              </a:rPr>
              <a:t>Техника трафаретной росписи.</a:t>
            </a:r>
            <a:endParaRPr lang="ru-RU" sz="24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 </a:t>
            </a:r>
            <a:r>
              <a:rPr lang="ru-RU" sz="2400" b="1" smtClean="0">
                <a:latin typeface="Times New Roman" pitchFamily="18" charset="0"/>
              </a:rPr>
              <a:t>Техника витража.</a:t>
            </a:r>
            <a:endParaRPr lang="ru-RU" sz="24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 </a:t>
            </a:r>
            <a:r>
              <a:rPr lang="ru-RU" sz="2400" b="1" smtClean="0">
                <a:latin typeface="Times New Roman" pitchFamily="18" charset="0"/>
              </a:rPr>
              <a:t>Техника смещения.</a:t>
            </a:r>
          </a:p>
          <a:p>
            <a:pPr>
              <a:lnSpc>
                <a:spcPct val="90000"/>
              </a:lnSpc>
            </a:pPr>
            <a:r>
              <a:rPr lang="ru-RU" sz="2400" b="1" smtClean="0">
                <a:latin typeface="Times New Roman" pitchFamily="18" charset="0"/>
              </a:rPr>
              <a:t> Техника «Термический батик»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649288"/>
          </a:xfrm>
        </p:spPr>
        <p:txBody>
          <a:bodyPr/>
          <a:lstStyle/>
          <a:p>
            <a:pPr eaLnBrk="1" hangingPunct="1"/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4500" smtClean="0"/>
              <a:t/>
            </a:r>
            <a:br>
              <a:rPr lang="ru-RU" sz="4500" smtClean="0"/>
            </a:br>
            <a:r>
              <a:rPr lang="ru-RU" sz="4500" smtClean="0"/>
              <a:t> </a:t>
            </a:r>
            <a:r>
              <a:rPr lang="ru-RU" sz="4900" b="1" smtClean="0"/>
              <a:t> </a:t>
            </a:r>
            <a:br>
              <a:rPr lang="ru-RU" sz="4900" b="1" smtClean="0"/>
            </a:br>
            <a:r>
              <a:rPr lang="ru-RU" sz="4900" b="1" smtClean="0"/>
              <a:t/>
            </a:r>
            <a:br>
              <a:rPr lang="ru-RU" sz="4900" b="1" smtClean="0"/>
            </a:br>
            <a:r>
              <a:rPr lang="ru-RU" sz="4900" b="1" smtClean="0"/>
              <a:t/>
            </a:r>
            <a:br>
              <a:rPr lang="ru-RU" sz="4900" b="1" smtClean="0"/>
            </a:br>
            <a:r>
              <a:rPr lang="ru-RU" sz="4900" b="1" smtClean="0"/>
              <a:t/>
            </a:r>
            <a:br>
              <a:rPr lang="ru-RU" sz="4900" b="1" smtClean="0"/>
            </a:br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Эскизные поиски</a:t>
            </a:r>
          </a:p>
        </p:txBody>
      </p:sp>
      <p:pic>
        <p:nvPicPr>
          <p:cNvPr id="19458" name="Picture 6" descr="IMG_4744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341438"/>
            <a:ext cx="3816350" cy="4902200"/>
          </a:xfrm>
        </p:spPr>
      </p:pic>
      <p:pic>
        <p:nvPicPr>
          <p:cNvPr id="19459" name="Picture 7" descr="IMG_4743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1341438"/>
            <a:ext cx="3671888" cy="4967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/>
            </a:r>
            <a:br>
              <a:rPr lang="ru-RU" sz="3200" b="1" smtClean="0"/>
            </a:br>
            <a:r>
              <a:rPr lang="ru-RU" sz="3200" b="1" smtClean="0"/>
              <a:t/>
            </a:r>
            <a:br>
              <a:rPr lang="ru-RU" sz="3200" b="1" smtClean="0"/>
            </a:br>
            <a:r>
              <a:rPr lang="ru-RU" sz="3200" b="1" smtClean="0"/>
              <a:t/>
            </a:r>
            <a:br>
              <a:rPr lang="ru-RU" sz="3200" b="1" smtClean="0"/>
            </a:br>
            <a:r>
              <a:rPr lang="ru-RU" sz="3200" b="1" smtClean="0"/>
              <a:t>   </a:t>
            </a:r>
            <a:br>
              <a:rPr lang="ru-RU" sz="3200" b="1" smtClean="0"/>
            </a:br>
            <a:r>
              <a:rPr lang="ru-RU" sz="3200" b="1" smtClean="0"/>
              <a:t> </a:t>
            </a:r>
            <a:endParaRPr lang="ru-RU" sz="3600" smtClean="0"/>
          </a:p>
        </p:txBody>
      </p:sp>
      <p:sp>
        <p:nvSpPr>
          <p:cNvPr id="20482" name="Rectangle 8"/>
          <p:cNvSpPr>
            <a:spLocks noGrp="1"/>
          </p:cNvSpPr>
          <p:nvPr>
            <p:ph type="body" sz="half" idx="4294967295"/>
          </p:nvPr>
        </p:nvSpPr>
        <p:spPr>
          <a:xfrm>
            <a:off x="457200" y="908050"/>
            <a:ext cx="4038600" cy="57610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200" smtClean="0">
                <a:latin typeface="Times New Roman" pitchFamily="18" charset="0"/>
              </a:rPr>
              <a:t>1. Ткань белый шифон.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Times New Roman" pitchFamily="18" charset="0"/>
              </a:rPr>
              <a:t>2. Специальные краски для батика акриловые - «Dekola».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Times New Roman" pitchFamily="18" charset="0"/>
              </a:rPr>
              <a:t>3. Состав резервирующий готовый - «Батик».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Times New Roman" pitchFamily="18" charset="0"/>
              </a:rPr>
              <a:t>4. Контур объемный «Dekola», «Батик».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Times New Roman" pitchFamily="18" charset="0"/>
              </a:rPr>
              <a:t>5. Стеклянная трубочка с резервуаром для резерва. 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Times New Roman" pitchFamily="18" charset="0"/>
              </a:rPr>
              <a:t>6. Баночка для нанесения резерва.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Times New Roman" pitchFamily="18" charset="0"/>
              </a:rPr>
              <a:t>7. Бензин очищенный. 	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Times New Roman" pitchFamily="18" charset="0"/>
              </a:rPr>
              <a:t>8. Кисти натуральные (колонок, белка) круглые и плоские разного размера. 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Times New Roman" pitchFamily="18" charset="0"/>
              </a:rPr>
              <a:t>9. Рама.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Times New Roman" pitchFamily="18" charset="0"/>
              </a:rPr>
              <a:t>10. Кнопки канцелярские для натяжки ткани на раму. 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4643438" y="1916113"/>
            <a:ext cx="4038600" cy="43894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700" smtClean="0"/>
              <a:t> </a:t>
            </a:r>
          </a:p>
          <a:p>
            <a:pPr eaLnBrk="1" hangingPunct="1">
              <a:lnSpc>
                <a:spcPct val="90000"/>
              </a:lnSpc>
            </a:pPr>
            <a:endParaRPr lang="ru-RU" sz="1700" smtClean="0"/>
          </a:p>
        </p:txBody>
      </p:sp>
      <p:pic>
        <p:nvPicPr>
          <p:cNvPr id="20484" name="Picture 9" descr="0_82aac_589b92fb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196975"/>
            <a:ext cx="3686175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081088"/>
          </a:xfrm>
        </p:spPr>
        <p:txBody>
          <a:bodyPr/>
          <a:lstStyle/>
          <a:p>
            <a: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chemeClr val="tx1"/>
                </a:solidFill>
                <a:latin typeface="Times New Roman" pitchFamily="18" charset="0"/>
              </a:rPr>
              <a:t>Этапы изготовления панно </a:t>
            </a:r>
            <a:br>
              <a:rPr lang="ru-RU" sz="2800" smtClean="0">
                <a:solidFill>
                  <a:schemeClr val="tx1"/>
                </a:solidFill>
                <a:latin typeface="Times New Roman" pitchFamily="18" charset="0"/>
              </a:rPr>
            </a:br>
            <a:endParaRPr lang="ru-RU" sz="28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1506" name="Rectangle 6"/>
          <p:cNvSpPr>
            <a:spLocks noGrp="1"/>
          </p:cNvSpPr>
          <p:nvPr>
            <p:ph type="body" sz="half" idx="2"/>
          </p:nvPr>
        </p:nvSpPr>
        <p:spPr>
          <a:xfrm>
            <a:off x="4648200" y="1052513"/>
            <a:ext cx="4038600" cy="5805487"/>
          </a:xfrm>
        </p:spPr>
        <p:txBody>
          <a:bodyPr/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ru-RU" sz="2000" smtClean="0"/>
          </a:p>
          <a:p>
            <a:pPr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1. Рисуем эскиз на бумаге.</a:t>
            </a:r>
          </a:p>
          <a:p>
            <a:pPr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2. Натягиваем ткань на раму, закрепляем кнопками.</a:t>
            </a:r>
          </a:p>
          <a:p>
            <a:pPr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3. Переносим рисунок на ткань.</a:t>
            </a:r>
          </a:p>
          <a:p>
            <a:pPr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4. Резервом обводим контур рисунка.</a:t>
            </a:r>
          </a:p>
          <a:p>
            <a:pPr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5. Заливаем участки рисунка цветом.</a:t>
            </a:r>
          </a:p>
          <a:p>
            <a:pPr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6. Наносим разноцветный контур для декора.</a:t>
            </a:r>
          </a:p>
          <a:p>
            <a:pPr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7. Сушим.</a:t>
            </a:r>
          </a:p>
          <a:p>
            <a:pPr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8. Вставляем панно в раму </a:t>
            </a:r>
          </a:p>
        </p:txBody>
      </p:sp>
      <p:pic>
        <p:nvPicPr>
          <p:cNvPr id="21507" name="Picture 8" descr="IMG_474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205038"/>
            <a:ext cx="4038600" cy="3168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784</TotalTime>
  <Words>239</Words>
  <Application>Microsoft Office PowerPoint</Application>
  <PresentationFormat>Экран (4:3)</PresentationFormat>
  <Paragraphs>56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Constantia</vt:lpstr>
      <vt:lpstr>Wingdings 2</vt:lpstr>
      <vt:lpstr>Times New Roman</vt:lpstr>
      <vt:lpstr>Поток</vt:lpstr>
      <vt:lpstr>Поток</vt:lpstr>
      <vt:lpstr>Поток</vt:lpstr>
      <vt:lpstr>Муниципальное  автономное образовательное учреждение  «Манчажская средняя общеобразовательная школа»</vt:lpstr>
      <vt:lpstr>Цель: Разработать и выполнить изделие на тему «Окно в Сказку».  </vt:lpstr>
      <vt:lpstr>Слайд 3</vt:lpstr>
      <vt:lpstr>Слайд 4</vt:lpstr>
      <vt:lpstr>Слайд 5</vt:lpstr>
      <vt:lpstr> Батик</vt:lpstr>
      <vt:lpstr>           Эскизные поиски</vt:lpstr>
      <vt:lpstr>        </vt:lpstr>
      <vt:lpstr>  Этапы изготовления панно  </vt:lpstr>
      <vt:lpstr>Экономическое обоснование изготовления панно</vt:lpstr>
      <vt:lpstr>Реклама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АКТУАЛИЗАЦИЯ ВОЗМОЖНОСТЕЙ ПРОБЛЕМНОГО ОБУЧЕНИЯ НА УРОКАХ ОБЩЕСТВОЗНАНИЯ </dc:title>
  <dc:creator>д</dc:creator>
  <cp:lastModifiedBy>1</cp:lastModifiedBy>
  <cp:revision>36</cp:revision>
  <dcterms:created xsi:type="dcterms:W3CDTF">2011-11-04T17:20:46Z</dcterms:created>
  <dcterms:modified xsi:type="dcterms:W3CDTF">2019-03-04T17:50:55Z</dcterms:modified>
</cp:coreProperties>
</file>