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0A50A9-C3C0-4F59-983A-A76AB969A970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51471E-C797-4E6F-ACCA-8B3CD974E6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ПИТАНИЕ ДЕТЕЙ ШКОЛЬНОГО ВОЗРАСТА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640959" cy="388843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Для правильного роста и развития ребенку необходима пища, богатая витаминами. Витамины - это органические вещества с высокой биологической активностью Они не синтезируются организмом человека или синтезируются в недостаточном количестве, поэтому должны поступать в организм с пищей. Витамины относятся к незаменимым факторам питания. Содержание витаминов в продуктах гораздо ниже, чем белков, жиров и углеводов, потому постоянный контроль над достаточным содержанием каждого витамина в повседневном рационе ребенка необходим.</a:t>
            </a:r>
          </a:p>
          <a:p>
            <a:endParaRPr lang="ru-RU" dirty="0"/>
          </a:p>
          <a:p>
            <a:r>
              <a:rPr lang="ru-RU" dirty="0"/>
              <a:t>В отличие от белков, жиров и углеводов, витамины не могут служить строительным материалом для обновления и образования тканей и органов человеческого тела, не могут служить источником энергии. Но они являются эффективными природными регуляторами физиологических и биохимических процессов, обеспечивающих протекание большинства жизненно важных функций организма, работы его органов и систем.</a:t>
            </a:r>
          </a:p>
          <a:p>
            <a:endParaRPr lang="ru-RU" dirty="0"/>
          </a:p>
          <a:p>
            <a:r>
              <a:rPr lang="ru-RU" dirty="0"/>
              <a:t>В приведенной ниже таблице указаны основные, наиболее важные для детского организма витамины и их суточная норма для детей 3 (первая цифра) и 7 лет (вторая цифра).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Витамины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1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Таблица среднесуточной нормы физиологической потребности организма в основных витаминах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11750"/>
              </p:ext>
            </p:extLst>
          </p:nvPr>
        </p:nvGraphicFramePr>
        <p:xfrm>
          <a:off x="179512" y="1700808"/>
          <a:ext cx="8964488" cy="5063517"/>
        </p:xfrm>
        <a:graphic>
          <a:graphicData uri="http://schemas.openxmlformats.org/drawingml/2006/table">
            <a:tbl>
              <a:tblPr/>
              <a:tblGrid>
                <a:gridCol w="1115617"/>
                <a:gridCol w="3366627"/>
                <a:gridCol w="3474133"/>
                <a:gridCol w="1008111"/>
              </a:tblGrid>
              <a:tr h="26513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Название</a:t>
                      </a:r>
                      <a:endParaRPr lang="ru-RU" sz="1000" dirty="0">
                        <a:effectLst/>
                      </a:endParaRP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Функция</a:t>
                      </a:r>
                      <a:endParaRPr lang="ru-RU" sz="1000">
                        <a:effectLst/>
                      </a:endParaRP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Продукты, содержащие витамин</a:t>
                      </a:r>
                      <a:endParaRPr lang="ru-RU" sz="1000">
                        <a:effectLst/>
                      </a:endParaRP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Суточная норма для детей 3-7 лет</a:t>
                      </a:r>
                      <a:endParaRPr lang="ru-RU" sz="1000">
                        <a:effectLst/>
                      </a:endParaRP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13710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Витамины группы В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37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В1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Необходим для нормального функционирования нервной системы, сердечной и скелетных мышц, органов желудочно-кишечного тракта. Участвует в углеводном обмене.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Хлеб из муки грубого помола, крупы, зернобобовые (горох, фасоль, соя), печень и другие субпродукты, дрожжи, мясо (свинина, телятина).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0,8 - 1,0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37803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В2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Поддерживает нормальные свойства кожи, слизистых оболочек, нормальное зрение и кроветворение.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Молоко и молочные продукты (сыр, творог), яйца, мясо (говядина, телятина, птица, печень), крупы, хлеб.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0,9 - 1,2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286694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В6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Поддерживает нормальные свойства кожи, работу нервной системы, кроветворение.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Пшеничная мука, пшено, печень, мясо, рыба, картофель, морковь, капуста.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0,9 - 1,3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265134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В12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Поддерживает кроветворение и нормальную работу нервной системы.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Мясо, рыба, субпродукты, яичный желток, продукты моря, сыр.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1 - 1,5 мкг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137104">
                <a:tc gridSpan="4">
                  <a:txBody>
                    <a:bodyPr/>
                    <a:lstStyle/>
                    <a:p>
                      <a:pPr algn="ctr"/>
                      <a:endParaRPr lang="ru-RU" sz="1000">
                        <a:effectLst/>
                      </a:endParaRP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3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РР (ниацин)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Функционирование нервной, пищеварительной систем, поддержание нормальных свойств кожи.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Гречневая, рисовая крупа, мука грубого помола, бобовые, мясо, печень, почки, рыба, сушеные грибы.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10-13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423698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Фолиевая кислота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Кроветворение, рост и развитие организма, синтез белка и нуклеиновых кислот, предотвращение ожирения печени.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Мука грубого помола, гречневая и овсяная крупа, пшено, фасоль, цветная капуста, зеленый лук, печень, творог, сыр.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100-200 мкг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51503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Регенерация и заживление тканей, поддержание устойчивости к инфекциям и действию ядов. Кроветворение, проницаемость кровеносных сосудов.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Плоды и овощи: шиповник, черная смородина, сладкий перец, укроп, петрушка, картофель, капуста, цветная капуста, рябина, яблоки, цитрусовые.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45-60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560702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А (ретинол, ретиналь, ретиное-вая кислота)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Необходим для нормального роста, развития клеток, тканей и органов, нормальной зрительной и половой функции, обеспечение нормальных свойств кожи.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Печень морских животных и рыб, печень, сливочное масло, сливки, сметана, сыр, творог, яйца, морковь, томаты, абрикосы, зеленый лук, салат, шпинат.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450-500 мкг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60637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Участвует в процессах обмена кальция и фосфора, ускоряет процесс всасывания кальция, увеличивает его концентрацию в крови, обеспечивает отложение в костях.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Сливочное масло, куриные яйца, печень, жир из печени рыб и морских животных.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10-2,5 мкг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265134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Е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Антиоксидант, поддерживает работу клеток и субклеточных структур.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Подсолнечное, кукурузное, соевое масло, крупы, яйца.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5-10 мг</a:t>
                      </a:r>
                    </a:p>
                  </a:txBody>
                  <a:tcPr marL="4861" marR="4861" marT="4861" marB="486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1" cy="518457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В </a:t>
            </a:r>
            <a:r>
              <a:rPr lang="ru-RU" sz="5600" b="1" dirty="0"/>
              <a:t>соответствии с перечисленными принципами организации питания, рацион ребенка должен включать все основные группы продуктов.</a:t>
            </a:r>
          </a:p>
          <a:p>
            <a:endParaRPr lang="ru-RU" sz="5600" b="1" dirty="0"/>
          </a:p>
          <a:p>
            <a:r>
              <a:rPr lang="ru-RU" sz="5600" b="1" dirty="0"/>
              <a:t>Из мяса предпочтительнее использовать нежирную говядину или телятину, курицу или индейку. Менее полезны колбасы, сосиски и сардельки. Субпродукты служат источником белка, железа, ряда витаминов и могут использоваться в питании детей.</a:t>
            </a:r>
          </a:p>
          <a:p>
            <a:endParaRPr lang="ru-RU" sz="5600" b="1" dirty="0"/>
          </a:p>
          <a:p>
            <a:r>
              <a:rPr lang="ru-RU" sz="5600" b="1" dirty="0"/>
              <a:t>Рекомендуемые сорта рыбы: треска, минтай, хек, судак и другие нежирные сорта. Соленые рыбные деликатесы и консервы могут оказать раздражающее действие на слизистую желудка и кишечника, особенно в дошкольном возрасте. Их рекомендуется включать в рацион лишь изредка.</a:t>
            </a:r>
          </a:p>
          <a:p>
            <a:endParaRPr lang="ru-RU" sz="5600" b="1" dirty="0"/>
          </a:p>
          <a:p>
            <a:r>
              <a:rPr lang="ru-RU" sz="5600" b="1" dirty="0"/>
              <a:t>Особое место в детском питании занимают молоко и молочные продукты. Это не только источник легкоусвояемого кальция и витамина В2. Именно в молоке необходимые для развития и роста детского организма кальций и фосфор содержатся в идеальной пропорции 2:1, что позволяет этим элементам хорошо усваиваться.</a:t>
            </a:r>
          </a:p>
          <a:p>
            <a:endParaRPr lang="ru-RU" sz="5600" b="1" dirty="0"/>
          </a:p>
          <a:p>
            <a:r>
              <a:rPr lang="ru-RU" sz="5600" b="1" dirty="0"/>
              <a:t>Фрукты, овощи, плодоовощные соки содержат углеводы (сахара), некоторые витамины, микроэлементы, а также такие полезные вещества как пектин, клетчатка, пищевые волокна и другие. Эти продукты улучшают работу органов пищеварения, предотвращают возникновение запоров.</a:t>
            </a:r>
          </a:p>
          <a:p>
            <a:endParaRPr lang="ru-RU" sz="5600" b="1" dirty="0"/>
          </a:p>
          <a:p>
            <a:r>
              <a:rPr lang="ru-RU" sz="5600" b="1" dirty="0"/>
              <a:t>Необходимы хлеб, макароны, крупы, растительные и животные жиры, особенно гречневая и овсяная крупы. Растительное масло как приправа к салатам позволяет усваиваться многим полезным веществам, содержащимся в овощах.</a:t>
            </a:r>
          </a:p>
          <a:p>
            <a:endParaRPr lang="ru-RU" sz="5600" b="1" dirty="0"/>
          </a:p>
          <a:p>
            <a:r>
              <a:rPr lang="ru-RU" sz="5600" b="1" dirty="0"/>
              <a:t>Однако правильного подбора продуктов недостаточно. Учитывая незрелость пищеварительных органов ребенка, продукты нуждаются в щадящей кулинарной обработке. Кроме того, необходимо стремиться к тому, чтобы готовое блюдо было красивым, вкусным и ароматным.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Рацион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1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36912"/>
            <a:ext cx="8892480" cy="525658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Важным </a:t>
            </a:r>
            <a:r>
              <a:rPr lang="ru-RU" sz="1800" dirty="0"/>
              <a:t>условием является строгий режим питания, который предусматривает не менее 4 приемов пищи. Причем 3 из них должны обязательно включать горячее блюдо. При этом на долю завтрака приходится приблизительно 25% суточной калорийности, на долю обеда 40%, полдника - 15%, ужина - 20%.</a:t>
            </a:r>
          </a:p>
          <a:p>
            <a:endParaRPr lang="ru-RU" sz="1800" dirty="0"/>
          </a:p>
          <a:p>
            <a:r>
              <a:rPr lang="ru-RU" sz="1800" dirty="0"/>
              <a:t>Чтобы обеспечить разнообразие блюд и правильное их чередование, меню желательно составлять сразу на несколько дней вперед, еще лучше - на целую неделю. Если молоко и молочные продукты должны входить в рацион питания ребенка ежедневно, то на завтрак, обед и ужин первые и вторые блюда желательно повторять не чаще, чем через 2-3 дня. Это также позволяет поддержать у дошкольника хороший аппетит. Следует избегать одностороннего питания - преимущественно мучного и молочного: у ребенка может возникнуть витаминная недостаточность даже в летне-осенний период.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Организация питания. Режим. Примерное меню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85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568952" cy="4425355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Ориентировочно в сутки ребенок 4-6 лет должен получать следующие продукты:</a:t>
            </a:r>
          </a:p>
          <a:p>
            <a:r>
              <a:rPr lang="ru-RU" sz="7200" dirty="0"/>
              <a:t>молоко (с учетом идущего на приготовление блюд) и кисломолочные продукты - 600 мл,</a:t>
            </a:r>
          </a:p>
          <a:p>
            <a:r>
              <a:rPr lang="ru-RU" sz="7200" dirty="0"/>
              <a:t>творог - 50 г,</a:t>
            </a:r>
          </a:p>
          <a:p>
            <a:r>
              <a:rPr lang="ru-RU" sz="7200" dirty="0"/>
              <a:t>сметана - 10 г,</a:t>
            </a:r>
          </a:p>
          <a:p>
            <a:r>
              <a:rPr lang="ru-RU" sz="7200" dirty="0"/>
              <a:t>твердый сыр - 10 г,</a:t>
            </a:r>
          </a:p>
          <a:p>
            <a:r>
              <a:rPr lang="ru-RU" sz="7200" dirty="0"/>
              <a:t>масло сливочное - 20 - 30 г (в каши и на бутерброды),</a:t>
            </a:r>
          </a:p>
          <a:p>
            <a:r>
              <a:rPr lang="ru-RU" sz="7200" dirty="0"/>
              <a:t>обязательно растительное масло - 10 г (лучше в салаты, винегреты),</a:t>
            </a:r>
          </a:p>
          <a:p>
            <a:r>
              <a:rPr lang="ru-RU" sz="7200" dirty="0"/>
              <a:t>мясо - 120-140 г,</a:t>
            </a:r>
          </a:p>
          <a:p>
            <a:r>
              <a:rPr lang="ru-RU" sz="7200" dirty="0"/>
              <a:t>рыба - 80-100 г,</a:t>
            </a:r>
          </a:p>
          <a:p>
            <a:r>
              <a:rPr lang="ru-RU" sz="7200" dirty="0"/>
              <a:t>яйцо - 1/2-1 шт.,</a:t>
            </a:r>
          </a:p>
          <a:p>
            <a:r>
              <a:rPr lang="ru-RU" sz="7200" dirty="0"/>
              <a:t>сахар (с учетом кондитерских изделий) - 60-70 г,</a:t>
            </a:r>
          </a:p>
          <a:p>
            <a:r>
              <a:rPr lang="ru-RU" sz="7200" dirty="0"/>
              <a:t>пшеничный хлеб - 80-100 г,</a:t>
            </a:r>
          </a:p>
          <a:p>
            <a:r>
              <a:rPr lang="ru-RU" sz="7200" dirty="0"/>
              <a:t>ржаной хлеб - 40-60 г, крупы, макаронные изделия - 60 г,</a:t>
            </a:r>
          </a:p>
          <a:p>
            <a:r>
              <a:rPr lang="ru-RU" sz="7200" dirty="0"/>
              <a:t>картофель - 150-200 г,</a:t>
            </a:r>
          </a:p>
          <a:p>
            <a:r>
              <a:rPr lang="ru-RU" sz="7200" dirty="0"/>
              <a:t>различные овощи -300 г,</a:t>
            </a:r>
          </a:p>
          <a:p>
            <a:r>
              <a:rPr lang="ru-RU" sz="7200" dirty="0"/>
              <a:t>фрукты и ягоды - 200 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280919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Полдник и ужин должны быть легкими. Это могут быть овощные, фруктовые, молочные, крупяные блюда. Но если у ребенка снижен аппетит, можно увеличить во время ужина не количество конкретного блюда, а его калорийность: пусть ужин будет более плотным, чем обед. Таким образом можно помочь развивающемуся организму справиться с возрастающими </a:t>
            </a:r>
            <a:r>
              <a:rPr lang="ru-RU" dirty="0" err="1"/>
              <a:t>энергозатратами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завтрак хорош горячий напиток (кипяченое молоко, чай), которому предшествует любое горячее блюдо (например, омлет), не очень объемное и не требующее длительного времени на приготовление.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620688"/>
            <a:ext cx="8856983" cy="5112568"/>
          </a:xfrm>
        </p:spPr>
        <p:txBody>
          <a:bodyPr>
            <a:noAutofit/>
          </a:bodyPr>
          <a:lstStyle/>
          <a:p>
            <a:r>
              <a:rPr lang="ru-RU" sz="1400" b="1" dirty="0"/>
              <a:t>Во время обеда обязательно накормить ребенка супом или борщом. Ведь первые блюда на основе овощных или мясных бульонов являются сильными стимуляторами работы рецепторов желудка. Это способствует повышению аппетита и улучшению процесса пищеварения.</a:t>
            </a:r>
          </a:p>
          <a:p>
            <a:endParaRPr lang="ru-RU" sz="1400" b="1" dirty="0"/>
          </a:p>
          <a:p>
            <a:r>
              <a:rPr lang="ru-RU" sz="1400" b="1" dirty="0"/>
              <a:t>Детям очень полезны свежие овощи, фрукты, ягоды. Дошкольник может потреблять их сырыми или в виде приготовленных на их основе блюд. Салаты лучше предложить перед первыми и вторыми блюдами, так как они способствуют интенсивной выработке пищеварительных соков и улучшают аппетит. Если вы дадите салат и на завтрак, и на обед, и на ужин (пусть даже понемногу), будет особенно хорошо. Свежие фрукты идеально подходят для полдника. А вот в промежутках между едой их лучше ребенку не предлагать, особенно сладкие.</a:t>
            </a:r>
          </a:p>
          <a:p>
            <a:endParaRPr lang="ru-RU" sz="1400" b="1" dirty="0"/>
          </a:p>
          <a:p>
            <a:r>
              <a:rPr lang="ru-RU" sz="1400" b="1" dirty="0"/>
              <a:t>Яйца </a:t>
            </a:r>
            <a:r>
              <a:rPr lang="ru-RU" sz="1400" b="1" dirty="0" err="1"/>
              <a:t>полезены</a:t>
            </a:r>
            <a:r>
              <a:rPr lang="ru-RU" sz="1400" b="1" dirty="0"/>
              <a:t> для дошколят. Ведь в них содержится много витаминов A и D, фосфора, кальция, железа. В сыром виде давать яйца не следует, поскольку существует вероятность заражения сальмонеллезом.</a:t>
            </a:r>
          </a:p>
          <a:p>
            <a:endParaRPr lang="ru-RU" sz="1400" b="1" dirty="0"/>
          </a:p>
          <a:p>
            <a:r>
              <a:rPr lang="ru-RU" sz="1400" b="1" dirty="0"/>
              <a:t>У шестилетнего ребенка электролитный обмен еще неустойчив, поэтому излишнее поступление воды в его организм может создать дополнительную нагрузку на сердце и почки. Суточная потребность дошкольника в воде составляет в среднем 60 мл на 1 кг веса. Некоторые дети в жаркие летние дни очень много пьют. Но чтобы утолить жажду, не обязательно употреблять много жидкости. Важно научить малыша пить понемногу и маленькими глоточками. Можно просто ограничиться полосканием рта холодной водой.</a:t>
            </a:r>
          </a:p>
          <a:p>
            <a:endParaRPr lang="ru-RU" sz="1400" b="1" dirty="0"/>
          </a:p>
          <a:p>
            <a:r>
              <a:rPr lang="ru-RU" sz="1400" b="1" dirty="0"/>
              <a:t>Пищу дошкольникам уже не нужно готовить на пару и сильно измельчать. Можно готовить жареные блюда, хотя особенно увлекаться этим не следует, так как есть с опасность возникновения при обжаривании продуктов окисления жиров, которые раздражают слизистые, вызывают изжогу и боль в животе. Поэтому лучше всего тушить и запекать блюда в духовом шкафу.</a:t>
            </a:r>
          </a:p>
        </p:txBody>
      </p:sp>
    </p:spTree>
    <p:extLst>
      <p:ext uri="{BB962C8B-B14F-4D97-AF65-F5344CB8AC3E}">
        <p14:creationId xmlns:p14="http://schemas.microsoft.com/office/powerpoint/2010/main" val="3989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136904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Некоторые </a:t>
            </a:r>
            <a:r>
              <a:rPr lang="ru-RU" dirty="0"/>
              <a:t>продукты крайне нежелательны в рационе дошкольника. Не рекомендуются: копченые колбасы, консервы, жирные сорта мяса, некоторые специи: перец, горчица и другие острые приправы. Для улучшения вкусовых качеств лучше положить в пищу петрушку, укроп, сельдерей, зеленый или репчатый лук, чеснок. Последние, кроме того, обладают и способностью сдерживать рост болезнетворных микробов. Вкус пищи можно значительно улучшить, если использовать некоторые кислые соки (лимонный, клюквенный), а также сухофрукты.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рекомендуется!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26593"/>
              </p:ext>
            </p:extLst>
          </p:nvPr>
        </p:nvGraphicFramePr>
        <p:xfrm>
          <a:off x="35496" y="44625"/>
          <a:ext cx="8928992" cy="6696743"/>
        </p:xfrm>
        <a:graphic>
          <a:graphicData uri="http://schemas.openxmlformats.org/drawingml/2006/table">
            <a:tbl>
              <a:tblPr/>
              <a:tblGrid>
                <a:gridCol w="1901011"/>
                <a:gridCol w="1684987"/>
                <a:gridCol w="1684987"/>
                <a:gridCol w="1684987"/>
                <a:gridCol w="1973020"/>
              </a:tblGrid>
              <a:tr h="10330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</a:rPr>
                        <a:t>День недели</a:t>
                      </a:r>
                      <a:endParaRPr lang="ru-RU" sz="1050" dirty="0">
                        <a:effectLst/>
                      </a:endParaRP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effectLst/>
                        </a:rPr>
                        <a:t>Завтрак</a:t>
                      </a:r>
                      <a:endParaRPr lang="ru-RU" sz="1050">
                        <a:effectLst/>
                      </a:endParaRP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effectLst/>
                        </a:rPr>
                        <a:t>Обед</a:t>
                      </a:r>
                      <a:endParaRPr lang="ru-RU" sz="1050">
                        <a:effectLst/>
                      </a:endParaRP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effectLst/>
                        </a:rPr>
                        <a:t>Полдник</a:t>
                      </a:r>
                      <a:endParaRPr lang="ru-RU" sz="1050">
                        <a:effectLst/>
                      </a:endParaRP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effectLst/>
                        </a:rPr>
                        <a:t>Ужин</a:t>
                      </a:r>
                      <a:endParaRPr lang="ru-RU" sz="1050">
                        <a:effectLst/>
                      </a:endParaRP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750086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Каша гречневая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 и сыром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Щи со сметаной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Тефтели с макаронами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Компот из сухофруктов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Кефир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Печенье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Яблоко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Морковно-яблочная запеканка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Чай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911782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Вторник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Сельдь с рубленым яйцом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Пюре картофельное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 витаминный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Суп овощной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Жаркое по-домашнему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Кисель из яблок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Молоко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Сухарики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Яблоко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Творожная запеканка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Чай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992629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Среда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Каша рисовая молочная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 и сыром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 свекольно-яблочный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Суп крестьянский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Котлета мясная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Пюре картофельное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Кисель молочный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Йогурт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Печенье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Яблоко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Омлет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Капуста тушеная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Чай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750086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Четверг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Макароны с тертым сыром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 из зеленого горошка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Свекольник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Гуляш с гречневой кашей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Компот из сухофруктов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Чай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Ватрушка с творогом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Яблоко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Рагу овощное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Яйцо вареное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Молоко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83093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Каша геркулесовая молочная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Яйцо вареное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 морковно-яблочный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Борщ со сметаной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Биточки рыбные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Картофель отварной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Кисель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Ряженка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Печенье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Фрукты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Сырники творожные со сметаной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Чай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669239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Суббота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Вареники ленивые со сметаной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Салат капустно-яблочный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Рассольник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Плов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Кисель из фруктов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Кефир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Сухарики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Фрукты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Оладьи (блинчики) с вареньем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Молоко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127093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Воскресенье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Рыба по-польски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Картофель отварной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Кофейный напиток с молоком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Хлеб с маслом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Салат из моркови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Куриный бульон с гренками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Курица отварная с рисом и тушеной свеклой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Отвар шиповника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Молоко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Булочка домашняя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Яблоко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Запеканка овощная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Чай с молоком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Хлеб</a:t>
                      </a:r>
                    </a:p>
                  </a:txBody>
                  <a:tcPr marL="6372" marR="6372" marT="6372" marB="6372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420888"/>
            <a:ext cx="7740848" cy="37052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Большинство </a:t>
            </a:r>
            <a:r>
              <a:rPr lang="ru-RU" dirty="0"/>
              <a:t>дошкольников посещают детский сад, где получают четыре раза в день необходимое по возрасту питание. Поэтому домашний рацион должен дополнять, а не заменять рацион детского сада. С этой целью в каждой группе воспитатели вывешивают ежедневное меню, чтобы родители могли с ним ознакомиться. Поэтому дома важно дать малышу дома именно те продукты и блюда, которые он недополучил днем.</a:t>
            </a:r>
          </a:p>
          <a:p>
            <a:endParaRPr lang="ru-RU" dirty="0"/>
          </a:p>
          <a:p>
            <a:r>
              <a:rPr lang="ru-RU" dirty="0"/>
              <a:t>Завтрак до детского сада лучше исключить, иначе ребенок будет плохо завтракать в группе. В крайнем случае можно напоить его кефиром или дать яблоко. В выходные и праздничные дни лучше придерживаться меню детского сада, используя наши рекомендации.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Здоровое питание и детский сад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88840"/>
            <a:ext cx="4608512" cy="4464496"/>
          </a:xfrm>
        </p:spPr>
        <p:txBody>
          <a:bodyPr/>
          <a:lstStyle/>
          <a:p>
            <a:r>
              <a:rPr lang="ru-RU" dirty="0"/>
              <a:t>Питание детей 3-7 лет должно быть организовано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учебы в школе.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Питание дошкольников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24456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1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5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1" cy="43924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Адекватная энергетическая ценность рациона, соответствующая </a:t>
            </a:r>
            <a:r>
              <a:rPr lang="ru-RU" dirty="0" err="1"/>
              <a:t>энергозатратам</a:t>
            </a:r>
            <a:r>
              <a:rPr lang="ru-RU" dirty="0"/>
              <a:t> ребенка.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Сбалансированность рациона по всем заменимым и незаменимым пищевым факторам.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Максимальное разнообразие рациона, являющееся основным условием обеспечения его сбалансированности.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Оптимальный режим питания.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Адекватная технологическая и кулинарная обработка продуктов и блюд, обеспечивающая их высокие вкусовые достоинства и сохранность исходной пищевой ценности.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Учет индивидуальных особенностей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Обеспечение безопасности питания, включая соблюдение всех санитарных требований к состоянию пищеблока, поставляемым продуктам питания, их транспортировке, хранению, приготовлению и раздаче блюд.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Для </a:t>
            </a:r>
            <a:r>
              <a:rPr lang="ru-RU" sz="3600" dirty="0"/>
              <a:t>этого важно соблюдать несколько основных принципов питания:</a:t>
            </a:r>
          </a:p>
        </p:txBody>
      </p:sp>
    </p:spTree>
    <p:extLst>
      <p:ext uri="{BB962C8B-B14F-4D97-AF65-F5344CB8AC3E}">
        <p14:creationId xmlns:p14="http://schemas.microsoft.com/office/powerpoint/2010/main" val="42661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11" y="2622043"/>
            <a:ext cx="8496944" cy="3273813"/>
          </a:xfrm>
        </p:spPr>
        <p:txBody>
          <a:bodyPr>
            <a:normAutofit/>
          </a:bodyPr>
          <a:lstStyle/>
          <a:p>
            <a:r>
              <a:rPr lang="ru-RU" sz="2200" dirty="0"/>
              <a:t>Энергетическая "емкость" пищи измеряется в калориях. Но ценность детской пищи заключается не только в количестве калорий, необходимо также, чтобы она содержала в себе все те вещества, из которых состоит человеческий организм. Белки, жиры, углеводы, витамины, минеральные вещества и вода - вот тот строительный материал, который нужен растущему организму ребенка каждый день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157192"/>
            <a:ext cx="5940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3 года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4 - 6 лет  	7 лет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Энергия, ккал	1540	1970	2350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Белки, г	                   53	  68               77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Жиры, г     	53	68	79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Углеводы, г	212	272	335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16832"/>
            <a:ext cx="5400599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Источниками </a:t>
            </a:r>
            <a:r>
              <a:rPr lang="ru-RU" dirty="0"/>
              <a:t>белка являются мясо, рыба, молоко и молочные продукты, яйца (животные белки), а также хлеб, крупы, бобовые и овощи (растительные белки). Недостаток в рационе ребенка белков не только замедляет нормальный рост и развитие, но снижает устойчивость к воздействию инфекций и других неблагоприятных внешних факторов. Поэтому белки должны постоянно включаться в рацион дошкольников и школьников.</a:t>
            </a:r>
          </a:p>
          <a:p>
            <a:endParaRPr lang="ru-RU" dirty="0"/>
          </a:p>
          <a:p>
            <a:r>
              <a:rPr lang="ru-RU" dirty="0"/>
              <a:t>Для того, чтобы белки хорошо усваивались и наиболее полно использовались клетками и тканями организма, необходимо не только достаточное количество белков, но и правильное соотношение их с количеством углеводов и жиров. Наиболее благоприятным сочетанием является 1 г белка на 1 г жира и 4 г углеводов.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Белки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58" y="2603128"/>
            <a:ext cx="3840542" cy="256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7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04864"/>
            <a:ext cx="8100888" cy="3921299"/>
          </a:xfrm>
        </p:spPr>
        <p:txBody>
          <a:bodyPr/>
          <a:lstStyle/>
          <a:p>
            <a:r>
              <a:rPr lang="ru-RU" dirty="0" smtClean="0"/>
              <a:t>Источники </a:t>
            </a:r>
            <a:r>
              <a:rPr lang="ru-RU" dirty="0"/>
              <a:t>жиров - это масло сливочное и растительное, сливки, молоко, молочные продукты (сметана, творог, сыр), а также мясо, рыба и др. Повышенное потребление продуктов с высоким содержанием жиров нежелательно.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Жиры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4962128" cy="27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60848"/>
            <a:ext cx="4464496" cy="45365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Источники </a:t>
            </a:r>
            <a:r>
              <a:rPr lang="ru-RU" dirty="0"/>
              <a:t>углеводов - это сахар, все сладкое, в том числе фрукты, кондитерские изделия, далее - овощи, хлеб, крупы, молочный сахар, содержащийся в молоке. Роль углеводов особенно важна из-за большой подвижности и физической активности детей. Большая работа мышц требует больших энергетических затрат, богатой углеводами пищи.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Углеводы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1099"/>
            <a:ext cx="4248472" cy="199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5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Минеральные </a:t>
            </a:r>
            <a:r>
              <a:rPr lang="ru-RU" dirty="0"/>
              <a:t>соли и микроэлементы являются строительным материалом для органов, тканей, клеток и их компонентов. Обеспечить их поступление в организм особенно важно в период активного роста и развития ребенка.</a:t>
            </a:r>
          </a:p>
          <a:p>
            <a:endParaRPr lang="ru-RU" dirty="0"/>
          </a:p>
          <a:p>
            <a:r>
              <a:rPr lang="ru-RU" dirty="0"/>
              <a:t>Минеральные соли играют важную роль в обмене воды в организме, регуляции активности многих ферментов. Минеральные вещества делят на две группы в зависимости от содержания в организме: макроэлементы или минеральные соли (натрий, калий, кальций, фосфор, магний, хлориды, сульфаты и др.) и микроэлементы (железо, медь, цинк, хром, марганец, йод, фтор, селен и др.). Содержание макроэлементов в организме может составлять до 1 кг. Микроэлементы не превышают десятков или сотен миллиграммов.</a:t>
            </a:r>
          </a:p>
          <a:p>
            <a:endParaRPr lang="ru-RU" dirty="0"/>
          </a:p>
          <a:p>
            <a:r>
              <a:rPr lang="ru-RU" dirty="0"/>
              <a:t>В приведенной ниже таблице указаны основные, наиболее важные для детского организма вещества и их суточная норма для детей 3 (первая цифра) и 7 лет (вторая цифра).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Минеральные соли и микроэлементы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11640"/>
              </p:ext>
            </p:extLst>
          </p:nvPr>
        </p:nvGraphicFramePr>
        <p:xfrm>
          <a:off x="323528" y="1595382"/>
          <a:ext cx="8676456" cy="5039137"/>
        </p:xfrm>
        <a:graphic>
          <a:graphicData uri="http://schemas.openxmlformats.org/drawingml/2006/table">
            <a:tbl>
              <a:tblPr/>
              <a:tblGrid>
                <a:gridCol w="1368152"/>
                <a:gridCol w="3474520"/>
                <a:gridCol w="2574152"/>
                <a:gridCol w="1259632"/>
              </a:tblGrid>
              <a:tr h="30409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Название</a:t>
                      </a:r>
                      <a:endParaRPr lang="ru-RU" sz="1000" dirty="0">
                        <a:effectLst/>
                      </a:endParaRP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Функция</a:t>
                      </a:r>
                      <a:endParaRPr lang="ru-RU" sz="1000" dirty="0">
                        <a:effectLst/>
                      </a:endParaRP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Источник (продукты, содержащие элемент)</a:t>
                      </a:r>
                      <a:endParaRPr lang="ru-RU" sz="1000">
                        <a:effectLst/>
                      </a:endParaRP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Суточная норма для детей 3-7 лет</a:t>
                      </a:r>
                      <a:endParaRPr lang="ru-RU" sz="1000">
                        <a:effectLst/>
                      </a:endParaRP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457266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Кальций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Формирование костей и зубов, системы свертывания крови, процессы мышечного сокращения и нервного возбуждения. Нормальная работа сердца.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Молоко, кефир, ряженка, йогурт, сыр, творог.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800-1100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747143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Фосфор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Участвует в построении костной ткани, процессах хранения и передачи наследственной информации, превращения энергии пищевых веществ в энергию химических связей в организме. Поддерживает кислотно-основное равновесие в крови.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Рыба, мясо, сыр, творог, крупы, зернобобовые.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800-1650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599459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Магний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Синтез белка, нуклеиновых кислот, регуляция энергетического и углеводно-фосфорного обмена.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Гречневая, овсяная крупа, пшено, зеленый горошек, морковь, свекла, салат, петрушка.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150-250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45726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Натрий и Калий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Создают условия для возникновения и проведения нервного импульса, мышечных сокращений и других физиологических процессов в клетке.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Поваренная соль - натрий. Мясо, рыба, крупа, картофель, изюм, какао, шоколад - калий.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Точно не установлена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74714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Железо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Составная часть гемоглобина, перенос кислорода кровью.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Мясо, рыба, яйца, печень, почки, зернобобовые, пшено, гречка, толокно. Айва, инжир, кизил, персики, черника, шиповник, яблоки.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10-12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45726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Медь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Необходима для нормального кроветворения и метаболизма белков соединительной ткани.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Говяжья печень, морепродукты, бобовые, гречневая и овсяная крупа, макароны.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1 - 2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599459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Йод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Участвует в построении гормона щитовидной железы, обеспечивает физическое и психическое развитие, регулирует состояние центральной нервной системы, сердечно-сосудистой системы и печени.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Морепродукты (морская рыба, морская капуста, морские водоросли), йодированная соль.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0,06 - 0,10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  <a:tr h="599459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Цинк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Необходим для нормального роста, развития и полового созревания. Поддержание нормального иммунитета, чувства вкуса и обоняния, заживление ран, усвоение витамина А.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Мясо, ряба, яйца, сыр, гречневая и овсяная крупа.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5-10 мг</a:t>
                      </a:r>
                    </a:p>
                  </a:txBody>
                  <a:tcPr marL="4501" marR="4501" marT="4501" marB="4501" anchor="ctr">
                    <a:lnL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3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5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Таблица среднесуточной нормы физиологической потребности организма в основных микро- и макроэлементах</a:t>
            </a:r>
          </a:p>
        </p:txBody>
      </p:sp>
    </p:spTree>
    <p:extLst>
      <p:ext uri="{BB962C8B-B14F-4D97-AF65-F5344CB8AC3E}">
        <p14:creationId xmlns:p14="http://schemas.microsoft.com/office/powerpoint/2010/main" val="37525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2742</Words>
  <Application>Microsoft Office PowerPoint</Application>
  <PresentationFormat>Экран (4:3)</PresentationFormat>
  <Paragraphs>213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ПИТАНИЕ ДЕТЕЙ ШКОЛЬНОГО ВОЗРАСТА</vt:lpstr>
      <vt:lpstr>Питание дошкольников</vt:lpstr>
      <vt:lpstr>Для этого важно соблюдать несколько основных принципов питания:</vt:lpstr>
      <vt:lpstr>Презентация PowerPoint</vt:lpstr>
      <vt:lpstr>Белки </vt:lpstr>
      <vt:lpstr>Жиры </vt:lpstr>
      <vt:lpstr>Углеводы </vt:lpstr>
      <vt:lpstr>Минеральные соли и микроэлементы </vt:lpstr>
      <vt:lpstr>Таблица среднесуточной нормы физиологической потребности организма в основных микро- и макроэлементах</vt:lpstr>
      <vt:lpstr>Витамины </vt:lpstr>
      <vt:lpstr>Таблица среднесуточной нормы физиологической потребности организма в основных витаминах</vt:lpstr>
      <vt:lpstr>Рацион </vt:lpstr>
      <vt:lpstr>Организация питания. Режим. Примерное меню </vt:lpstr>
      <vt:lpstr>Презентация PowerPoint</vt:lpstr>
      <vt:lpstr>Презентация PowerPoint</vt:lpstr>
      <vt:lpstr>Презентация PowerPoint</vt:lpstr>
      <vt:lpstr>Не рекомендуется! </vt:lpstr>
      <vt:lpstr>Презентация PowerPoint</vt:lpstr>
      <vt:lpstr>Здоровое питание и детский сад </vt:lpstr>
      <vt:lpstr>СПАСИБО ЗА ВНИМАНИЕ!</vt:lpstr>
    </vt:vector>
  </TitlesOfParts>
  <Company>INETCLUB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детей дошкольного и школьного возраста</dc:title>
  <dc:creator>User</dc:creator>
  <cp:lastModifiedBy>Алина Фидаильевна</cp:lastModifiedBy>
  <cp:revision>10</cp:revision>
  <dcterms:created xsi:type="dcterms:W3CDTF">2018-04-24T12:08:31Z</dcterms:created>
  <dcterms:modified xsi:type="dcterms:W3CDTF">2020-10-21T06:57:51Z</dcterms:modified>
</cp:coreProperties>
</file>