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700000"/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0" autoAdjust="0"/>
  </p:normalViewPr>
  <p:slideViewPr>
    <p:cSldViewPr>
      <p:cViewPr varScale="1">
        <p:scale>
          <a:sx n="103" d="100"/>
          <a:sy n="103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0768" y="69269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СРЕДНЯЯ  ЛИНИЯ  ТРЕУГОЛЬНИКА</a:t>
            </a:r>
            <a:endParaRPr lang="ru-RU" sz="48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D0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720" y="2348880"/>
            <a:ext cx="6624736" cy="72008"/>
          </a:xfrm>
          <a:prstGeom prst="roundRect">
            <a:avLst/>
          </a:prstGeom>
          <a:ln w="952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16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Определение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Средней линией треугольника называют отрезок, соединяющий середины двух  его сторон.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56886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6093296"/>
            <a:ext cx="8280920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0000"/>
                </a:solidFill>
                <a:latin typeface="Bookman Old Style" pitchFamily="18" charset="0"/>
              </a:rPr>
              <a:t>М</a:t>
            </a:r>
            <a:r>
              <a:rPr lang="en-US" sz="3200" b="1" i="1" dirty="0" smtClean="0">
                <a:solidFill>
                  <a:srgbClr val="700000"/>
                </a:solidFill>
                <a:latin typeface="Bookman Old Style" pitchFamily="18" charset="0"/>
              </a:rPr>
              <a:t>N</a:t>
            </a:r>
            <a:r>
              <a:rPr lang="ru-RU" sz="3200" b="1" i="1" dirty="0" smtClean="0">
                <a:solidFill>
                  <a:srgbClr val="700000"/>
                </a:solidFill>
                <a:latin typeface="Bookman Old Style" pitchFamily="18" charset="0"/>
              </a:rPr>
              <a:t> – средняя линия </a:t>
            </a:r>
            <a:r>
              <a:rPr lang="el-GR" sz="32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ru-RU" sz="3200" b="1" i="1" dirty="0" smtClean="0">
                <a:solidFill>
                  <a:srgbClr val="700000"/>
                </a:solidFill>
                <a:latin typeface="Bookman Old Style" pitchFamily="18" charset="0"/>
              </a:rPr>
              <a:t>АВС</a:t>
            </a:r>
            <a:endParaRPr lang="ru-RU" sz="32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8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612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Теорема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Средняя линия треугольника , соединяющая середины двух его сторон, параллельна третьей стороне и равна ее половине</a:t>
            </a:r>
            <a:endParaRPr lang="ru-RU" sz="2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437112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4.Т.к. АМ=МВ, МВ=ЕС, то ЕС=АМ. Так как  ˪3=˪4 (накрест лежащие при АВ и ЕС и секущей ВС), то АВ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ǁ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ЕС. 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3143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707904" y="1124744"/>
            <a:ext cx="4608512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Дано: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1484784"/>
            <a:ext cx="4608512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АВС,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1484784"/>
            <a:ext cx="339276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- средняя линия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1844824"/>
            <a:ext cx="4608512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Док-ть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: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en-US" sz="2000" b="1" i="1" dirty="0" smtClean="0">
                <a:solidFill>
                  <a:srgbClr val="700000"/>
                </a:solidFill>
                <a:latin typeface="Cambria"/>
              </a:rPr>
              <a:t> </a:t>
            </a:r>
            <a:r>
              <a:rPr lang="en-US" sz="2000" b="1" i="1" dirty="0" err="1" smtClean="0">
                <a:solidFill>
                  <a:srgbClr val="700000"/>
                </a:solidFill>
                <a:latin typeface="Cambria"/>
              </a:rPr>
              <a:t>ǁ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AB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=½А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C</a:t>
            </a:r>
            <a:endParaRPr lang="ru-RU" sz="2000" b="1" i="1" dirty="0" smtClean="0">
              <a:solidFill>
                <a:srgbClr val="700000"/>
              </a:solidFill>
              <a:latin typeface="Bookman Old Style" pitchFamily="18" charset="0"/>
            </a:endParaRP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2276872"/>
            <a:ext cx="4608512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Доказательство: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780928"/>
            <a:ext cx="5796136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1.На прямой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отметим Е так, что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MN=NE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2.</a:t>
            </a:r>
            <a:r>
              <a:rPr lang="el-GR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MBN=</a:t>
            </a:r>
            <a:r>
              <a:rPr lang="el-GR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ECN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по первому признаку (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MN=NE (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по построению),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BN=NC(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по условию), ˪1=˪2 (вертикальные))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077072"/>
            <a:ext cx="914400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3.Из равенства треугольников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MB=EC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</a:t>
            </a:r>
            <a:r>
              <a:rPr lang="ru-RU" sz="2000" b="1" i="1" dirty="0" smtClean="0">
                <a:solidFill>
                  <a:srgbClr val="700000"/>
                </a:solidFill>
                <a:latin typeface="Cambria"/>
              </a:rPr>
              <a:t>˪3=˪4.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085184"/>
            <a:ext cx="914400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5.Таким образом, в четырехугольнике АМЕС стороны АМ и ЕС равны и параллельны, значит, АМЕС- параллелограмм. Отсюда,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ME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 Следовательно,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ǁAB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6.Так как МЕ=АС,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MN=½ME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то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MN=½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АВ.</a:t>
            </a:r>
          </a:p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6016" y="6457890"/>
            <a:ext cx="44279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Теорема доказана.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8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1.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– средняя линия </a:t>
            </a:r>
            <a:r>
              <a:rPr lang="el-GR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АВ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.Значит,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ǁAC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и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MN=½AC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933056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2.РК – средняя линия </a:t>
            </a:r>
            <a:r>
              <a:rPr lang="el-GR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Δ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А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DC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.Значит, 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ǁAC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и 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=½AC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437112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3.Так как 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ǁAC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и 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</a:t>
            </a:r>
            <a:r>
              <a:rPr lang="en-US" sz="2000" b="1" i="1" dirty="0" err="1" smtClean="0">
                <a:solidFill>
                  <a:srgbClr val="700000"/>
                </a:solidFill>
                <a:latin typeface="Bookman Old Style" pitchFamily="18" charset="0"/>
              </a:rPr>
              <a:t>ǁAC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то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 ǁ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0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Задача</a:t>
            </a:r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Verdana" pitchFamily="34" charset="0"/>
                <a:cs typeface="Verdana" pitchFamily="34" charset="0"/>
              </a:rPr>
              <a:t>Докажите, что середины сторон четырехугольника, являются вершинами параллелограмма.</a:t>
            </a:r>
            <a:endParaRPr lang="ru-RU" sz="2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D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69160"/>
            <a:ext cx="9144000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4.Так как 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MN=½AC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и  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=½AC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то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MN=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РК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=½AC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.</a:t>
            </a:r>
          </a:p>
          <a:p>
            <a:endParaRPr lang="ru-RU" sz="2000" b="1" i="1" dirty="0" smtClean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052736"/>
            <a:ext cx="5436096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Дано: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1484784"/>
            <a:ext cx="5436096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АВС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D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- четырехугольник,</a:t>
            </a:r>
          </a:p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М-середина АВ,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– середина ВС,</a:t>
            </a:r>
          </a:p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К-середина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CD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, Р- середина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AD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2492896"/>
            <a:ext cx="5436096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Доказать: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MNKP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- параллелограмм</a:t>
            </a:r>
          </a:p>
          <a:p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3068960"/>
            <a:ext cx="5436096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Доказательство: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6016" y="6457890"/>
            <a:ext cx="44279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Теорема доказана.</a:t>
            </a:r>
            <a:endParaRPr lang="ru-RU" sz="2000" b="1" i="1" dirty="0">
              <a:solidFill>
                <a:srgbClr val="700000"/>
              </a:solidFill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240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0" y="5445224"/>
            <a:ext cx="914400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5.Следовательно в четырехугольнике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MNKP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стороны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и РК равны и параллельны, а, значит, четырехугольник </a:t>
            </a:r>
            <a:r>
              <a:rPr lang="en-US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MNKP</a:t>
            </a:r>
            <a:r>
              <a:rPr lang="ru-RU" sz="2000" b="1" i="1" dirty="0" smtClean="0">
                <a:solidFill>
                  <a:srgbClr val="700000"/>
                </a:solidFill>
                <a:latin typeface="Bookman Old Style" pitchFamily="18" charset="0"/>
              </a:rPr>
              <a:t> – параллелограмм.</a:t>
            </a:r>
          </a:p>
        </p:txBody>
      </p:sp>
    </p:spTree>
    <p:extLst>
      <p:ext uri="{BB962C8B-B14F-4D97-AF65-F5344CB8AC3E}">
        <p14:creationId xmlns:p14="http://schemas.microsoft.com/office/powerpoint/2010/main" val="353478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28" grpId="0" animBg="1"/>
      <p:bldP spid="4" grpId="0"/>
      <p:bldP spid="5" grpId="0" animBg="1"/>
      <p:bldP spid="16" grpId="0" animBg="1"/>
      <p:bldP spid="17" grpId="0" animBg="1"/>
      <p:bldP spid="19" grpId="0" animBg="1"/>
      <p:bldP spid="20" grpId="0" animBg="1"/>
      <p:bldP spid="26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820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  <a:latin typeface="Bookman Old Style" pitchFamily="18" charset="0"/>
              </a:rPr>
              <a:t>Задача. </a:t>
            </a:r>
          </a:p>
          <a:p>
            <a:endParaRPr lang="ru-RU" sz="3200" b="1" i="1" u="sng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Является ли  отрезок МК – средней линией </a:t>
            </a:r>
            <a:r>
              <a:rPr lang="el-GR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Δ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АВС?</a:t>
            </a:r>
          </a:p>
          <a:p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ru-RU" sz="32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90872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  <a:latin typeface="Bookman Old Style" pitchFamily="18" charset="0"/>
              </a:rPr>
              <a:t>Задача. </a:t>
            </a:r>
          </a:p>
          <a:p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Является ли  отрезок</a:t>
            </a:r>
          </a:p>
          <a:p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EF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– средней линией </a:t>
            </a:r>
            <a:r>
              <a:rPr lang="el-GR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Δ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МКР? 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2" y="18864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  <a:latin typeface="Bookman Old Style" pitchFamily="18" charset="0"/>
              </a:rPr>
              <a:t>Задача. </a:t>
            </a:r>
          </a:p>
          <a:p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Отрезки </a:t>
            </a:r>
            <a:r>
              <a:rPr lang="en-US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DE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и </a:t>
            </a:r>
            <a:r>
              <a:rPr lang="en-US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DF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– средние линии </a:t>
            </a:r>
            <a:r>
              <a:rPr lang="el-GR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Δ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АВС. Является ли отрезок </a:t>
            </a:r>
            <a:r>
              <a:rPr lang="en-US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EF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средней линией этого треугольника?  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2936"/>
            <a:ext cx="61206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777686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897560"/>
            <a:ext cx="525658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4783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№193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1200" dirty="0" smtClean="0"/>
              <a:t>                     </a:t>
            </a:r>
            <a:r>
              <a:rPr lang="ru-RU" sz="2000" dirty="0" smtClean="0"/>
              <a:t>А</a:t>
            </a:r>
            <a:endParaRPr lang="ru-RU" sz="1200" dirty="0"/>
          </a:p>
          <a:p>
            <a:r>
              <a:rPr lang="en-US" sz="1200" dirty="0" smtClean="0"/>
              <a:t>                                                                                      </a:t>
            </a:r>
            <a:r>
              <a:rPr lang="ru-RU" sz="2000" dirty="0" smtClean="0"/>
              <a:t>Дано: АВС-треугольник, М-середина АВ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М               К                                     К-середина АС,  Периметр МАК=17см</a:t>
            </a:r>
            <a:endParaRPr lang="ru-RU" sz="1200" dirty="0" smtClean="0"/>
          </a:p>
          <a:p>
            <a:r>
              <a:rPr lang="ru-RU" sz="1200" dirty="0" smtClean="0"/>
              <a:t>          </a:t>
            </a:r>
            <a:r>
              <a:rPr lang="en-US" sz="1200" dirty="0" smtClean="0"/>
              <a:t>                                                                                         </a:t>
            </a:r>
            <a:endParaRPr lang="ru-RU" sz="1200" dirty="0"/>
          </a:p>
          <a:p>
            <a:r>
              <a:rPr lang="ru-RU" sz="1200" dirty="0" smtClean="0"/>
              <a:t>                                  </a:t>
            </a:r>
            <a:r>
              <a:rPr lang="ru-RU" sz="2000" dirty="0" smtClean="0"/>
              <a:t>                                Найти:  периметр треугольника АВС</a:t>
            </a:r>
            <a:endParaRPr lang="ru-RU" sz="2000" dirty="0"/>
          </a:p>
          <a:p>
            <a:r>
              <a:rPr lang="ru-RU" sz="1200" dirty="0" smtClean="0"/>
              <a:t>     </a:t>
            </a:r>
            <a:r>
              <a:rPr lang="ru-RU" sz="2000" dirty="0" smtClean="0"/>
              <a:t>В</a:t>
            </a:r>
            <a:r>
              <a:rPr lang="ru-RU" sz="1200" dirty="0" smtClean="0"/>
              <a:t>                                      </a:t>
            </a:r>
            <a:r>
              <a:rPr lang="ru-RU" sz="2000" dirty="0" smtClean="0"/>
              <a:t>С                      Решение.</a:t>
            </a:r>
          </a:p>
          <a:p>
            <a:r>
              <a:rPr lang="ru-RU" sz="2000" dirty="0" smtClean="0"/>
              <a:t>1.По условию точка М-середина стороны АВ. Тогда АВ=2АМ.</a:t>
            </a:r>
          </a:p>
          <a:p>
            <a:r>
              <a:rPr lang="ru-RU" sz="2000" dirty="0" smtClean="0"/>
              <a:t>2.Поусловию  точка К-середина АС. Тогда АС=2АК.</a:t>
            </a:r>
          </a:p>
          <a:p>
            <a:r>
              <a:rPr lang="ru-RU" sz="2000" dirty="0" smtClean="0"/>
              <a:t>3.Отрезок МК соединяет середины  двух сторон-это средняя линия треугольника </a:t>
            </a:r>
            <a:r>
              <a:rPr lang="ru-RU" sz="2000" dirty="0" err="1" smtClean="0"/>
              <a:t>АВС,поэтому</a:t>
            </a:r>
            <a:r>
              <a:rPr lang="ru-RU" sz="2000" dirty="0" smtClean="0"/>
              <a:t> она равна половине </a:t>
            </a:r>
            <a:r>
              <a:rPr lang="ru-RU" sz="2000" dirty="0" err="1" smtClean="0"/>
              <a:t>ВС,т.е</a:t>
            </a:r>
            <a:r>
              <a:rPr lang="ru-RU" sz="2000" dirty="0" smtClean="0"/>
              <a:t>. ВС=2МК</a:t>
            </a:r>
          </a:p>
          <a:p>
            <a:r>
              <a:rPr lang="ru-RU" sz="2000" dirty="0" smtClean="0"/>
              <a:t>Найдем периметр АВС:  Р=АВ+АС+ВС=2АМ+2АК+2МК=2(АМ+АК+МК)=</a:t>
            </a:r>
          </a:p>
          <a:p>
            <a:r>
              <a:rPr lang="ru-RU" sz="2000" dirty="0" smtClean="0"/>
              <a:t>2·17=34 </a:t>
            </a:r>
          </a:p>
          <a:p>
            <a:r>
              <a:rPr lang="ru-RU" sz="2000" dirty="0" smtClean="0"/>
              <a:t>Ответ.34см.</a:t>
            </a:r>
            <a:endParaRPr lang="ru-RU" sz="1200" dirty="0" smtClean="0"/>
          </a:p>
          <a:p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15616" y="1844824"/>
            <a:ext cx="136815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1"/>
          </p:cNvCxnSpPr>
          <p:nvPr/>
        </p:nvCxnSpPr>
        <p:spPr>
          <a:xfrm>
            <a:off x="1457654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5"/>
            <a:endCxn id="5" idx="5"/>
          </p:cNvCxnSpPr>
          <p:nvPr/>
        </p:nvCxnSpPr>
        <p:spPr>
          <a:xfrm>
            <a:off x="214173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1"/>
            <a:endCxn id="5" idx="5"/>
          </p:cNvCxnSpPr>
          <p:nvPr/>
        </p:nvCxnSpPr>
        <p:spPr>
          <a:xfrm>
            <a:off x="1457654" y="2420888"/>
            <a:ext cx="684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124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7,ответить на вопросы,стр41</a:t>
            </a:r>
          </a:p>
          <a:p>
            <a:r>
              <a:rPr lang="ru-RU" smtClean="0"/>
              <a:t>Решить:№192,194.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22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445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Cambria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№193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Евгения</cp:lastModifiedBy>
  <cp:revision>18</cp:revision>
  <dcterms:created xsi:type="dcterms:W3CDTF">2012-08-01T05:50:11Z</dcterms:created>
  <dcterms:modified xsi:type="dcterms:W3CDTF">2020-11-08T17:45:19Z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95092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