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148B-BEBA-4FBB-9A08-74BF838B6A3C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811D-C0EB-47E3-ACB4-DEEDC47B063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148B-BEBA-4FBB-9A08-74BF838B6A3C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811D-C0EB-47E3-ACB4-DEEDC47B0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148B-BEBA-4FBB-9A08-74BF838B6A3C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811D-C0EB-47E3-ACB4-DEEDC47B0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148B-BEBA-4FBB-9A08-74BF838B6A3C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811D-C0EB-47E3-ACB4-DEEDC47B0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148B-BEBA-4FBB-9A08-74BF838B6A3C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418811D-C0EB-47E3-ACB4-DEEDC47B063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148B-BEBA-4FBB-9A08-74BF838B6A3C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811D-C0EB-47E3-ACB4-DEEDC47B0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148B-BEBA-4FBB-9A08-74BF838B6A3C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811D-C0EB-47E3-ACB4-DEEDC47B0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148B-BEBA-4FBB-9A08-74BF838B6A3C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811D-C0EB-47E3-ACB4-DEEDC47B0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148B-BEBA-4FBB-9A08-74BF838B6A3C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811D-C0EB-47E3-ACB4-DEEDC47B0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148B-BEBA-4FBB-9A08-74BF838B6A3C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811D-C0EB-47E3-ACB4-DEEDC47B0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1148B-BEBA-4FBB-9A08-74BF838B6A3C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8811D-C0EB-47E3-ACB4-DEEDC47B06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B21148B-BEBA-4FBB-9A08-74BF838B6A3C}" type="datetimeFigureOut">
              <a:rPr lang="ru-RU" smtClean="0"/>
              <a:t>13.11.2012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418811D-C0EB-47E3-ACB4-DEEDC47B063D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Трудный ребёнок – как ему помочь?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Трудные дети – это не просто дети, с которыми нам взрослым трудно, а это дети, которым ТРУДНО.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делать?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66376"/>
          </a:xfrm>
        </p:spPr>
        <p:txBody>
          <a:bodyPr>
            <a:normAutofit/>
          </a:bodyPr>
          <a:lstStyle/>
          <a:p>
            <a:r>
              <a:rPr lang="ru-RU" dirty="0" smtClean="0"/>
              <a:t>Выявление причин изменений, происходящих  в подростке ( наблюдения, изучение условий в семье, диагностика).</a:t>
            </a:r>
          </a:p>
          <a:p>
            <a:r>
              <a:rPr lang="ru-RU" dirty="0" smtClean="0"/>
              <a:t>Ознакомление способами конструктивного проявления своих чувств, эмоций (тренинг умения владеть собой).</a:t>
            </a:r>
          </a:p>
          <a:p>
            <a:r>
              <a:rPr lang="ru-RU" dirty="0" smtClean="0"/>
              <a:t>Вовлечение в мероприятия школы, класса.</a:t>
            </a:r>
          </a:p>
          <a:p>
            <a:r>
              <a:rPr lang="ru-RU" dirty="0" smtClean="0"/>
              <a:t>Проведение мероприятий для родителей              ( круглый стол, всеобуч, семинар).</a:t>
            </a:r>
          </a:p>
          <a:p>
            <a:r>
              <a:rPr lang="ru-RU" dirty="0" smtClean="0"/>
              <a:t>Создание копилки методов работы с трудными детьми.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Кто может помочь?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Дети друг другу.</a:t>
            </a:r>
          </a:p>
          <a:p>
            <a:r>
              <a:rPr lang="ru-RU" dirty="0" smtClean="0"/>
              <a:t>Старшие товарищи.</a:t>
            </a:r>
          </a:p>
          <a:p>
            <a:r>
              <a:rPr lang="ru-RU" dirty="0" smtClean="0"/>
              <a:t>Медицинский работник.</a:t>
            </a:r>
          </a:p>
          <a:p>
            <a:r>
              <a:rPr lang="ru-RU" dirty="0" smtClean="0"/>
              <a:t>Руководители кружков и секций.</a:t>
            </a:r>
          </a:p>
          <a:p>
            <a:r>
              <a:rPr lang="ru-RU" dirty="0" smtClean="0"/>
              <a:t>Учителя – предметники.</a:t>
            </a:r>
          </a:p>
          <a:p>
            <a:r>
              <a:rPr lang="ru-RU" dirty="0" smtClean="0"/>
              <a:t>Педагог – психолог.</a:t>
            </a:r>
          </a:p>
          <a:p>
            <a:r>
              <a:rPr lang="ru-RU" dirty="0" smtClean="0"/>
              <a:t>Социальный педагог.</a:t>
            </a:r>
          </a:p>
          <a:p>
            <a:r>
              <a:rPr lang="ru-RU" dirty="0" smtClean="0"/>
              <a:t>Администрация школы.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Чем могут помочь?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Индивидуальная работа.</a:t>
            </a:r>
          </a:p>
          <a:p>
            <a:r>
              <a:rPr lang="ru-RU" dirty="0" smtClean="0"/>
              <a:t>Вовлечение во внеурочную деятельность.</a:t>
            </a:r>
          </a:p>
          <a:p>
            <a:r>
              <a:rPr lang="ru-RU" dirty="0" smtClean="0"/>
              <a:t>Проведение мероприятий по формированию положительной самооценки.</a:t>
            </a:r>
          </a:p>
          <a:p>
            <a:r>
              <a:rPr lang="ru-RU" dirty="0" smtClean="0"/>
              <a:t>Обсуждение ситуаций из жизни, из литературы. </a:t>
            </a:r>
          </a:p>
          <a:p>
            <a:r>
              <a:rPr lang="ru-RU" dirty="0" smtClean="0"/>
              <a:t>Просмотр видеороликов с последующим обсуждением.</a:t>
            </a:r>
          </a:p>
          <a:p>
            <a:r>
              <a:rPr lang="ru-RU" dirty="0" smtClean="0"/>
              <a:t>Письма к себе, к герою книги.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09318"/>
          </a:xfrm>
        </p:spPr>
        <p:txBody>
          <a:bodyPr>
            <a:normAutofit/>
          </a:bodyPr>
          <a:lstStyle/>
          <a:p>
            <a:r>
              <a:rPr lang="ru-RU" b="1" dirty="0" smtClean="0"/>
              <a:t>Подростковый возраст – </a:t>
            </a:r>
            <a:r>
              <a:rPr lang="ru-RU" dirty="0" smtClean="0"/>
              <a:t>это самый трудный  и сложный из всех детских возрастов, представляющих собой период формирования эго – идентичности. Вместе с тем это самый ответственный период, поскольку  в нем утверждаются жизненные позиции и принципы, формируются социальные установки, отношения к себе, к людям, к обществу. Главные мотивационные линии этого возрастного периода, связанные с активным стремлением к личностному самосовершенствованию, - это самопознание, самовыражение и самоутверждение.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9982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Д.Б. </a:t>
            </a:r>
            <a:r>
              <a:rPr lang="ru-RU" sz="3100" dirty="0" err="1" smtClean="0"/>
              <a:t>Эльконин</a:t>
            </a:r>
            <a:r>
              <a:rPr lang="ru-RU" sz="3100" dirty="0" smtClean="0"/>
              <a:t> в своей концепции выделил особенности развития подростка в этом возрасте, и проявляются они в следующих симптомах: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402336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Вновь </a:t>
            </a:r>
            <a:r>
              <a:rPr lang="ru-RU" dirty="0" smtClean="0"/>
              <a:t>возникают трудности в отношениях с взрослыми: негативизм, упрямство, безразличие к оценке успехов, уход из школы, так как главное для ребенка происходит теперь вне школы;</a:t>
            </a:r>
          </a:p>
          <a:p>
            <a:pPr lvl="0"/>
            <a:r>
              <a:rPr lang="ru-RU" dirty="0" smtClean="0"/>
              <a:t>Детские компании (поиски друга, поиски того, кто может тебя понять);</a:t>
            </a:r>
          </a:p>
          <a:p>
            <a:pPr lvl="0"/>
            <a:r>
              <a:rPr lang="ru-RU" dirty="0" smtClean="0"/>
              <a:t>Ребенок начинает вести дневник. В котором подросток «находит исключительно свободное убежище, где никто и ничто его не стесняет. Представленный самому себе, он свободно и независимо выражает свои внутренние, подчас глубоко интимные переживания, волнующие мысли, сомнения и наблюдения.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Подростковый кризис – </a:t>
            </a:r>
            <a:r>
              <a:rPr lang="ru-RU" dirty="0" smtClean="0"/>
              <a:t>пик переходного периода от детства к взрослости. На образование подросткового кризиса влияют как внешние, так и внутренние факторы.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952194"/>
          </a:xfrm>
        </p:spPr>
        <p:txBody>
          <a:bodyPr/>
          <a:lstStyle/>
          <a:p>
            <a:r>
              <a:rPr lang="ru-RU" b="1" dirty="0" smtClean="0"/>
              <a:t>Внешние факторы:  </a:t>
            </a:r>
            <a:r>
              <a:rPr lang="ru-RU" dirty="0" smtClean="0"/>
              <a:t>постоянный контроль со стороны взрослых, зависимость и опека, от которых подросток всеми силами стремиться освободиться. Считая себя достаточно взрослым, чтоб принимать самостоятельные решения и действовать по своему усмотрению. </a:t>
            </a:r>
            <a:r>
              <a:rPr lang="ru-RU" b="1" dirty="0" smtClean="0"/>
              <a:t> </a:t>
            </a:r>
            <a:endParaRPr lang="ru-RU" b="1" dirty="0" smtClean="0"/>
          </a:p>
          <a:p>
            <a:pPr>
              <a:buNone/>
            </a:pPr>
            <a:endParaRPr lang="ru-RU" dirty="0" smtClean="0"/>
          </a:p>
          <a:p>
            <a:r>
              <a:rPr lang="ru-RU" b="1" dirty="0" smtClean="0"/>
              <a:t>Внутренние факторы: </a:t>
            </a:r>
            <a:r>
              <a:rPr lang="ru-RU" dirty="0" smtClean="0"/>
              <a:t>состоят в привычках и чертах характера, мешающие подростку осуществить задуманное (внутренние запреты, привычка подчиняться взрослым и др.).</a:t>
            </a:r>
            <a:r>
              <a:rPr lang="ru-RU" b="1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321471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Л.С. </a:t>
            </a:r>
            <a:r>
              <a:rPr lang="ru-RU" dirty="0" err="1" smtClean="0"/>
              <a:t>Выготский</a:t>
            </a:r>
            <a:r>
              <a:rPr lang="ru-RU" dirty="0" smtClean="0"/>
              <a:t> отмечал изменение интересов в связи с переходным возрастом и выделил следующие новообразования данного возраста: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14818"/>
            <a:ext cx="8229600" cy="2094542"/>
          </a:xfrm>
        </p:spPr>
        <p:txBody>
          <a:bodyPr/>
          <a:lstStyle/>
          <a:p>
            <a:pPr lvl="0"/>
            <a:r>
              <a:rPr lang="ru-RU" dirty="0" smtClean="0"/>
              <a:t>Развитие </a:t>
            </a:r>
            <a:r>
              <a:rPr lang="ru-RU" dirty="0" smtClean="0"/>
              <a:t>мышления – в понятиях;</a:t>
            </a:r>
          </a:p>
          <a:p>
            <a:pPr lvl="0"/>
            <a:r>
              <a:rPr lang="ru-RU" dirty="0" smtClean="0"/>
              <a:t>Изменение воображения;</a:t>
            </a:r>
          </a:p>
          <a:p>
            <a:pPr lvl="0"/>
            <a:r>
              <a:rPr lang="ru-RU" dirty="0" smtClean="0"/>
              <a:t>Развитие рефлексии и на ее основе</a:t>
            </a:r>
          </a:p>
          <a:p>
            <a:pPr lvl="0"/>
            <a:r>
              <a:rPr lang="ru-RU" dirty="0" smtClean="0"/>
              <a:t>Самосознание.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42876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Для подросткового возраста характерно попеременное проявление полярных качеств психики: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59487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Целеустремленность </a:t>
            </a:r>
            <a:r>
              <a:rPr lang="ru-RU" dirty="0" smtClean="0"/>
              <a:t>и настойчивость сочетаются с импульсивностью и неустойчивостью;</a:t>
            </a:r>
          </a:p>
          <a:p>
            <a:pPr lvl="0"/>
            <a:r>
              <a:rPr lang="ru-RU" dirty="0" smtClean="0"/>
              <a:t>Повышенная самоуверенность и безапелляционность в суждениях сменяются легкой ранимостью и неуверенностью в себе;</a:t>
            </a:r>
          </a:p>
          <a:p>
            <a:pPr lvl="0"/>
            <a:r>
              <a:rPr lang="ru-RU" dirty="0" smtClean="0"/>
              <a:t>Потребность в общении – с желанием уединиться;</a:t>
            </a:r>
          </a:p>
          <a:p>
            <a:pPr lvl="0"/>
            <a:r>
              <a:rPr lang="ru-RU" dirty="0" smtClean="0"/>
              <a:t>Развязность соседствует  с застенчивостью;</a:t>
            </a:r>
          </a:p>
          <a:p>
            <a:pPr lvl="0"/>
            <a:r>
              <a:rPr lang="ru-RU" dirty="0" smtClean="0"/>
              <a:t>Романтизм, мечтательность возвышенность чувств нередко уживаются с сухим рационализмом и циничностью;</a:t>
            </a:r>
          </a:p>
          <a:p>
            <a:pPr lvl="0"/>
            <a:r>
              <a:rPr lang="ru-RU" dirty="0" smtClean="0"/>
              <a:t>На смену искренней нежности, ласковости могут быстро приходить черствость, отчужденность, враждебность и даже жестокость.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5716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Возникновение представлений о себе как «не о ребенке» проявляется: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714884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В </a:t>
            </a:r>
            <a:r>
              <a:rPr lang="ru-RU" dirty="0" smtClean="0"/>
              <a:t>подражании внешним признакам взрослости: курение, вино, лексикон, косметика и т.п.;</a:t>
            </a:r>
          </a:p>
          <a:p>
            <a:pPr lvl="0"/>
            <a:r>
              <a:rPr lang="ru-RU" dirty="0" smtClean="0"/>
              <a:t>Равнение подростков – мальчиков на качества «настоящего мужчины»;</a:t>
            </a:r>
          </a:p>
          <a:p>
            <a:pPr lvl="0"/>
            <a:r>
              <a:rPr lang="ru-RU" dirty="0" smtClean="0"/>
              <a:t>Социальная зрелость. Сотрудничество взрослого и ребенка в разных видах деятельности;</a:t>
            </a:r>
          </a:p>
          <a:p>
            <a:pPr lvl="0"/>
            <a:r>
              <a:rPr lang="ru-RU" dirty="0" smtClean="0"/>
              <a:t>Интеллектуальная взрослость: самообразование, самоопределение, осознания себя в качестве члена общества и своего назначения в жизни.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«Кто я? », «Откуда пришел?», «Куда я иду?».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66310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Если у подростка формируется одна из установок: «Я не нравлюсь», «Я не способен», «</a:t>
            </a:r>
            <a:r>
              <a:rPr lang="ru-RU" dirty="0" smtClean="0"/>
              <a:t>Я не </a:t>
            </a:r>
            <a:r>
              <a:rPr lang="ru-RU" dirty="0" smtClean="0"/>
              <a:t>значу», - это приводит к изменению личности в отрицательную сторону. Такой подросток становиться «Трудным</a:t>
            </a:r>
            <a:r>
              <a:rPr lang="ru-RU" dirty="0" smtClean="0"/>
              <a:t>».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На основе отрицательных </a:t>
            </a:r>
            <a:r>
              <a:rPr lang="ru-RU" dirty="0" err="1" smtClean="0"/>
              <a:t>самопредставлений</a:t>
            </a:r>
            <a:r>
              <a:rPr lang="ru-RU" dirty="0" smtClean="0"/>
              <a:t> строится и его негативное поведение.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680</Words>
  <Application>Microsoft Office PowerPoint</Application>
  <PresentationFormat>Экран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Апекс</vt:lpstr>
      <vt:lpstr>Трудный ребёнок – как ему помочь?</vt:lpstr>
      <vt:lpstr>Слайд 2</vt:lpstr>
      <vt:lpstr>Д.Б. Эльконин в своей концепции выделил особенности развития подростка в этом возрасте, и проявляются они в следующих симптомах: </vt:lpstr>
      <vt:lpstr>Слайд 4</vt:lpstr>
      <vt:lpstr>Слайд 5</vt:lpstr>
      <vt:lpstr>Л.С. Выготский отмечал изменение интересов в связи с переходным возрастом и выделил следующие новообразования данного возраста: </vt:lpstr>
      <vt:lpstr>Для подросткового возраста характерно попеременное проявление полярных качеств психики: </vt:lpstr>
      <vt:lpstr>Возникновение представлений о себе как «не о ребенке» проявляется: </vt:lpstr>
      <vt:lpstr>«Кто я? », «Откуда пришел?», «Куда я иду?». </vt:lpstr>
      <vt:lpstr>Что делать?</vt:lpstr>
      <vt:lpstr>Кто может помочь?</vt:lpstr>
      <vt:lpstr>Чем могут помочь?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Трудный ребёнок – как ему помочь?</dc:title>
  <dc:creator>Татьяна</dc:creator>
  <cp:lastModifiedBy>Татьяна</cp:lastModifiedBy>
  <cp:revision>7</cp:revision>
  <dcterms:created xsi:type="dcterms:W3CDTF">2012-11-13T14:29:53Z</dcterms:created>
  <dcterms:modified xsi:type="dcterms:W3CDTF">2012-11-13T15:29:29Z</dcterms:modified>
</cp:coreProperties>
</file>