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sldIdLst>
    <p:sldId id="256" r:id="rId2"/>
    <p:sldId id="257" r:id="rId3"/>
    <p:sldId id="270" r:id="rId4"/>
    <p:sldId id="269" r:id="rId5"/>
    <p:sldId id="258" r:id="rId6"/>
    <p:sldId id="261" r:id="rId7"/>
    <p:sldId id="277" r:id="rId8"/>
    <p:sldId id="262" r:id="rId9"/>
    <p:sldId id="276" r:id="rId10"/>
    <p:sldId id="283" r:id="rId11"/>
    <p:sldId id="284" r:id="rId12"/>
    <p:sldId id="263" r:id="rId13"/>
    <p:sldId id="275" r:id="rId14"/>
    <p:sldId id="264" r:id="rId15"/>
    <p:sldId id="274" r:id="rId16"/>
    <p:sldId id="266" r:id="rId17"/>
    <p:sldId id="271" r:id="rId18"/>
    <p:sldId id="265" r:id="rId19"/>
    <p:sldId id="273" r:id="rId20"/>
    <p:sldId id="285" r:id="rId21"/>
    <p:sldId id="272" r:id="rId22"/>
    <p:sldId id="278" r:id="rId23"/>
    <p:sldId id="281" r:id="rId2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-786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12201452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914400" y="1752602"/>
            <a:ext cx="103632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914400" y="3611607"/>
            <a:ext cx="103632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5019" y="4953000"/>
            <a:ext cx="12197020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8AECC5D2-597E-475A-B51A-6EA35BB3478B}" type="datetimeFigureOut">
              <a:rPr lang="ru-RU" smtClean="0"/>
              <a:t>09.04.2021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E0B7F9BD-E18F-47C6-B01B-69C9469DE87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1481330"/>
            <a:ext cx="109728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AECC5D2-597E-475A-B51A-6EA35BB3478B}" type="datetimeFigureOut">
              <a:rPr lang="ru-RU" smtClean="0"/>
              <a:t>09.04.2021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0B7F9BD-E18F-47C6-B01B-69C9469DE87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9125351" y="274641"/>
            <a:ext cx="2369960" cy="5592761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41"/>
            <a:ext cx="84328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AECC5D2-597E-475A-B51A-6EA35BB3478B}" type="datetimeFigureOut">
              <a:rPr lang="ru-RU" smtClean="0"/>
              <a:t>09.04.2021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0B7F9BD-E18F-47C6-B01B-69C9469DE87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AECC5D2-597E-475A-B51A-6EA35BB3478B}" type="datetimeFigureOut">
              <a:rPr lang="ru-RU" smtClean="0"/>
              <a:t>09.04.2021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0B7F9BD-E18F-47C6-B01B-69C9469DE87A}" type="slidenum">
              <a:rPr lang="ru-RU" smtClean="0"/>
              <a:t>‹#›</a:t>
            </a:fld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168" y="1059712"/>
            <a:ext cx="103632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230284" y="2931712"/>
            <a:ext cx="6096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AECC5D2-597E-475A-B51A-6EA35BB3478B}" type="datetimeFigureOut">
              <a:rPr lang="ru-RU" smtClean="0"/>
              <a:t>09.04.2021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0B7F9BD-E18F-47C6-B01B-69C9469DE87A}" type="slidenum">
              <a:rPr lang="ru-RU" smtClean="0"/>
              <a:t>‹#›</a:t>
            </a:fld>
            <a:endParaRPr lang="ru-RU"/>
          </a:p>
        </p:txBody>
      </p:sp>
      <p:sp>
        <p:nvSpPr>
          <p:cNvPr id="7" name="Нашивка 6"/>
          <p:cNvSpPr/>
          <p:nvPr/>
        </p:nvSpPr>
        <p:spPr>
          <a:xfrm>
            <a:off x="4848907" y="3005472"/>
            <a:ext cx="24384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4600352" y="3005472"/>
            <a:ext cx="24384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09600" y="1481329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97600" y="1481329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AECC5D2-597E-475A-B51A-6EA35BB3478B}" type="datetimeFigureOut">
              <a:rPr lang="ru-RU" smtClean="0"/>
              <a:t>09.04.2021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0B7F9BD-E18F-47C6-B01B-69C9469DE87A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109728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5410200"/>
            <a:ext cx="5386917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6193369" y="5410200"/>
            <a:ext cx="5389033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609600" y="1444295"/>
            <a:ext cx="5386917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3368" y="1444295"/>
            <a:ext cx="5389033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AECC5D2-597E-475A-B51A-6EA35BB3478B}" type="datetimeFigureOut">
              <a:rPr lang="ru-RU" smtClean="0"/>
              <a:t>09.04.2021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0B7F9BD-E18F-47C6-B01B-69C9469DE87A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AECC5D2-597E-475A-B51A-6EA35BB3478B}" type="datetimeFigureOut">
              <a:rPr lang="ru-RU" smtClean="0"/>
              <a:t>09.04.2021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0B7F9BD-E18F-47C6-B01B-69C9469DE87A}" type="slidenum">
              <a:rPr lang="ru-RU" smtClean="0"/>
              <a:t>‹#›</a:t>
            </a:fld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AECC5D2-597E-475A-B51A-6EA35BB3478B}" type="datetimeFigureOut">
              <a:rPr lang="ru-RU" smtClean="0"/>
              <a:t>09.04.2021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0B7F9BD-E18F-47C6-B01B-69C9469DE87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9200" y="4876800"/>
            <a:ext cx="9975701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892800" y="5355102"/>
            <a:ext cx="5299456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1219200" y="274320"/>
            <a:ext cx="9973056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8969376" y="6407944"/>
            <a:ext cx="2560320" cy="365760"/>
          </a:xfrm>
        </p:spPr>
        <p:txBody>
          <a:bodyPr/>
          <a:lstStyle>
            <a:extLst/>
          </a:lstStyle>
          <a:p>
            <a:fld id="{8AECC5D2-597E-475A-B51A-6EA35BB3478B}" type="datetimeFigureOut">
              <a:rPr lang="ru-RU" smtClean="0"/>
              <a:t>09.04.2021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0B7F9BD-E18F-47C6-B01B-69C9469DE87A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521643" y="5443402"/>
            <a:ext cx="95504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04800" y="189968"/>
            <a:ext cx="115824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8AECC5D2-597E-475A-B51A-6EA35BB3478B}" type="datetimeFigureOut">
              <a:rPr lang="ru-RU" smtClean="0"/>
              <a:t>09.04.2021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5840097" y="6407945"/>
            <a:ext cx="313424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E0B7F9BD-E18F-47C6-B01B-69C9469DE87A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4865122"/>
            <a:ext cx="10767243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665697" y="5944936"/>
            <a:ext cx="6587499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647623" y="5939011"/>
            <a:ext cx="492060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8056" y="5791253"/>
            <a:ext cx="4536419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12316" y="5787739"/>
            <a:ext cx="454067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11552149" y="4988440"/>
            <a:ext cx="24384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11303595" y="4988440"/>
            <a:ext cx="24384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665697" y="5944936"/>
            <a:ext cx="6587499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647623" y="5939011"/>
            <a:ext cx="492060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8056" y="5791253"/>
            <a:ext cx="4536419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12316" y="5787739"/>
            <a:ext cx="454067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609600" y="1481329"/>
            <a:ext cx="109728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8969376" y="6407944"/>
            <a:ext cx="256032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8AECC5D2-597E-475A-B51A-6EA35BB3478B}" type="datetimeFigureOut">
              <a:rPr lang="ru-RU" smtClean="0"/>
              <a:t>09.04.2021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5840097" y="6407945"/>
            <a:ext cx="313424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11529696" y="6407945"/>
            <a:ext cx="48768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E0B7F9BD-E18F-47C6-B01B-69C9469DE87A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048000" y="987608"/>
            <a:ext cx="6096000" cy="2800767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/>
            <a:r>
              <a:rPr lang="ru-RU" sz="4400" b="1" dirty="0">
                <a:solidFill>
                  <a:srgbClr val="FF0000"/>
                </a:solidFill>
                <a:latin typeface="Century Gothic"/>
              </a:rPr>
              <a:t>Здоровое питание населения, </a:t>
            </a:r>
          </a:p>
          <a:p>
            <a:pPr lvl="0" algn="ctr"/>
            <a:r>
              <a:rPr lang="ru-RU" sz="4400" b="1" dirty="0">
                <a:solidFill>
                  <a:srgbClr val="FF0000"/>
                </a:solidFill>
                <a:latin typeface="Century Gothic"/>
              </a:rPr>
              <a:t>профилактика </a:t>
            </a:r>
            <a:r>
              <a:rPr lang="ru-RU" sz="4400" b="1" dirty="0" err="1" smtClean="0">
                <a:solidFill>
                  <a:srgbClr val="FF0000"/>
                </a:solidFill>
                <a:latin typeface="Century Gothic"/>
              </a:rPr>
              <a:t>микроэлементозов</a:t>
            </a:r>
            <a:endParaRPr lang="ru-RU" sz="4400" b="1" dirty="0">
              <a:solidFill>
                <a:srgbClr val="FF0000"/>
              </a:solidFill>
              <a:latin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2226041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11346" y="2718935"/>
            <a:ext cx="9355015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- </a:t>
            </a:r>
            <a:r>
              <a:rPr lang="ru-RU" sz="20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участвует в образовании инсулина, регулирует сахар в крови и жировой обмен;</a:t>
            </a:r>
          </a:p>
          <a:p>
            <a:r>
              <a:rPr lang="ru-RU" sz="20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- снижает </a:t>
            </a:r>
            <a:r>
              <a:rPr lang="ru-RU" sz="2000" dirty="0">
                <a:solidFill>
                  <a:srgbClr val="000000"/>
                </a:solidFill>
                <a:latin typeface="Calibri" panose="020F0502020204030204" pitchFamily="34" charset="0"/>
              </a:rPr>
              <a:t>уровень холестерина в крови;</a:t>
            </a:r>
          </a:p>
          <a:p>
            <a:r>
              <a:rPr lang="ru-RU" sz="20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- защищает </a:t>
            </a:r>
            <a:r>
              <a:rPr lang="ru-RU" sz="2000" dirty="0">
                <a:solidFill>
                  <a:srgbClr val="000000"/>
                </a:solidFill>
                <a:latin typeface="Calibri" panose="020F0502020204030204" pitchFamily="34" charset="0"/>
              </a:rPr>
              <a:t>сосуды сердца от </a:t>
            </a:r>
            <a:r>
              <a:rPr lang="ru-RU" sz="2000" dirty="0" err="1">
                <a:solidFill>
                  <a:srgbClr val="000000"/>
                </a:solidFill>
                <a:latin typeface="Calibri" panose="020F0502020204030204" pitchFamily="34" charset="0"/>
              </a:rPr>
              <a:t>склерозирования</a:t>
            </a:r>
            <a:r>
              <a:rPr lang="ru-RU" sz="2000" dirty="0">
                <a:solidFill>
                  <a:srgbClr val="000000"/>
                </a:solidFill>
                <a:latin typeface="Calibri" panose="020F0502020204030204" pitchFamily="34" charset="0"/>
              </a:rPr>
              <a:t>, препятствует развитию сердечно-сосудистых заболеваний;</a:t>
            </a:r>
          </a:p>
          <a:p>
            <a:r>
              <a:rPr lang="ru-RU" sz="20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- способствует выведению токсинов</a:t>
            </a:r>
            <a:r>
              <a:rPr lang="ru-RU" sz="2000" dirty="0">
                <a:solidFill>
                  <a:srgbClr val="000000"/>
                </a:solidFill>
                <a:latin typeface="Calibri" panose="020F0502020204030204" pitchFamily="34" charset="0"/>
              </a:rPr>
              <a:t>, тяжелых металлов и радионуклидов;</a:t>
            </a:r>
          </a:p>
          <a:p>
            <a:r>
              <a:rPr lang="ru-RU" sz="20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- </a:t>
            </a:r>
            <a:r>
              <a:rPr lang="ru-RU" sz="2000" dirty="0">
                <a:solidFill>
                  <a:srgbClr val="000000"/>
                </a:solidFill>
                <a:latin typeface="Calibri" panose="020F0502020204030204" pitchFamily="34" charset="0"/>
              </a:rPr>
              <a:t>у</a:t>
            </a:r>
            <a:r>
              <a:rPr lang="ru-RU" sz="20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крепляет  костную ткань, </a:t>
            </a:r>
            <a:r>
              <a:rPr lang="ru-RU" sz="2000" dirty="0">
                <a:solidFill>
                  <a:srgbClr val="000000"/>
                </a:solidFill>
                <a:latin typeface="Calibri" panose="020F0502020204030204" pitchFamily="34" charset="0"/>
              </a:rPr>
              <a:t>что предупреждает развитие остеопороза.</a:t>
            </a:r>
          </a:p>
          <a:p>
            <a:r>
              <a:rPr lang="ru-RU" sz="2000" dirty="0" smtClean="0">
                <a:latin typeface="Calibri" panose="020F0502020204030204" pitchFamily="34" charset="0"/>
              </a:rPr>
              <a:t/>
            </a:r>
            <a:br>
              <a:rPr lang="ru-RU" sz="2000" dirty="0" smtClean="0">
                <a:latin typeface="Calibri" panose="020F0502020204030204" pitchFamily="34" charset="0"/>
              </a:rPr>
            </a:br>
            <a:r>
              <a:rPr lang="ru-RU" sz="20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Суточная потребность в хроме в профилактической дозе: 125 мкг.</a:t>
            </a:r>
            <a:endParaRPr lang="ru-RU" sz="2000" dirty="0">
              <a:latin typeface="Calibri" panose="020F0502020204030204" pitchFamily="34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769" t="3219" r="26525" b="5544"/>
          <a:stretch/>
        </p:blipFill>
        <p:spPr bwMode="auto">
          <a:xfrm>
            <a:off x="9963321" y="1"/>
            <a:ext cx="2251692" cy="24618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5144083" y="916418"/>
            <a:ext cx="199657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u="sng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IBM Plex Sans"/>
              </a:rPr>
              <a:t>Хром</a:t>
            </a:r>
            <a:endParaRPr lang="ru-RU" sz="5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49582208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https://caninavit.ru/wp-content/uploads/2019/03/Vitaminy_soderzhaschie_hrom_spisok_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5059838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192559" y="2948790"/>
            <a:ext cx="10047527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latin typeface="Calibri" panose="020F0502020204030204" pitchFamily="34" charset="0"/>
              </a:rPr>
              <a:t>Способствует антиоксидантной защите организма от свободных радикалов </a:t>
            </a:r>
          </a:p>
          <a:p>
            <a:r>
              <a:rPr lang="ru-RU" sz="2000" dirty="0" smtClean="0">
                <a:latin typeface="Calibri" panose="020F0502020204030204" pitchFamily="34" charset="0"/>
              </a:rPr>
              <a:t>из-за содержания его в ферменте </a:t>
            </a:r>
            <a:r>
              <a:rPr lang="ru-RU" sz="2000" dirty="0" err="1" smtClean="0">
                <a:latin typeface="Calibri" panose="020F0502020204030204" pitchFamily="34" charset="0"/>
              </a:rPr>
              <a:t>глютатионпероксидазе</a:t>
            </a:r>
            <a:r>
              <a:rPr lang="ru-RU" sz="2000" dirty="0" smtClean="0">
                <a:latin typeface="Calibri" panose="020F0502020204030204" pitchFamily="34" charset="0"/>
              </a:rPr>
              <a:t>, который в свою очередь, и борется с самыми вредными и опасными свободными радикалами.</a:t>
            </a:r>
          </a:p>
          <a:p>
            <a:r>
              <a:rPr lang="ru-RU" sz="2000" dirty="0" smtClean="0">
                <a:latin typeface="Calibri" panose="020F0502020204030204" pitchFamily="34" charset="0"/>
              </a:rPr>
              <a:t>Помогает в борьбе с болезнями сердца и артерий.</a:t>
            </a:r>
          </a:p>
          <a:p>
            <a:r>
              <a:rPr lang="ru-RU" sz="2000" dirty="0" smtClean="0">
                <a:latin typeface="Calibri" panose="020F0502020204030204" pitchFamily="34" charset="0"/>
              </a:rPr>
              <a:t>Увеличивает активность стволовых клеток.</a:t>
            </a:r>
          </a:p>
          <a:p>
            <a:r>
              <a:rPr lang="ru-RU" sz="2000" dirty="0" smtClean="0">
                <a:latin typeface="Calibri" panose="020F0502020204030204" pitchFamily="34" charset="0"/>
              </a:rPr>
              <a:t>Селен, в среднесуточной норме должен поступать в организм в пределах от 0,08 до 0,2 гр.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291033" y="5122715"/>
            <a:ext cx="935403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dirty="0" smtClean="0">
                <a:latin typeface="Calibri" panose="020F0502020204030204" pitchFamily="34" charset="0"/>
              </a:rPr>
              <a:t>Селен не содержится в консервированных продуктах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dirty="0" smtClean="0">
                <a:latin typeface="Calibri" panose="020F0502020204030204" pitchFamily="34" charset="0"/>
              </a:rPr>
              <a:t>В вареных продуктах содержание селена снижается примерно в половину</a:t>
            </a:r>
            <a:endParaRPr lang="ru-RU" sz="2000" dirty="0">
              <a:latin typeface="Calibri" panose="020F0502020204030204" pitchFamily="34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09" t="10559" r="11248" b="8805"/>
          <a:stretch/>
        </p:blipFill>
        <p:spPr bwMode="auto">
          <a:xfrm>
            <a:off x="9782559" y="0"/>
            <a:ext cx="2409441" cy="24425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828954" y="759613"/>
            <a:ext cx="227818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5400" b="1" u="sng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Селен</a:t>
            </a:r>
            <a:endParaRPr lang="ru-RU" sz="5400" b="1" cap="none" spc="0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1736221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s://poleznii-site.ru/wp-content/uploads/2019/08/11-1-1-768x56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1"/>
            <a:ext cx="121920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4843107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626328" y="1797108"/>
            <a:ext cx="11092060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latin typeface="Calibri" panose="020F0502020204030204" pitchFamily="34" charset="0"/>
              </a:rPr>
              <a:t>Помогает справляться организму с такими вредными веществами как мочевая кислота и альдегиды. </a:t>
            </a:r>
          </a:p>
          <a:p>
            <a:r>
              <a:rPr lang="ru-RU" sz="2000" dirty="0" smtClean="0">
                <a:latin typeface="Calibri" panose="020F0502020204030204" pitchFamily="34" charset="0"/>
              </a:rPr>
              <a:t>Способствует укреплению зубов, так как способствует задержке фтора в организме.</a:t>
            </a:r>
          </a:p>
          <a:p>
            <a:r>
              <a:rPr lang="ru-RU" sz="2000" dirty="0" smtClean="0">
                <a:latin typeface="Calibri" panose="020F0502020204030204" pitchFamily="34" charset="0"/>
              </a:rPr>
              <a:t>При алкогольной интоксикации снижает вред для организма.</a:t>
            </a:r>
          </a:p>
          <a:p>
            <a:r>
              <a:rPr lang="ru-RU" sz="2000" dirty="0" smtClean="0">
                <a:latin typeface="Calibri" panose="020F0502020204030204" pitchFamily="34" charset="0"/>
              </a:rPr>
              <a:t>Способствует обмену веществ, является профилактикой от подагры и анемии.</a:t>
            </a:r>
          </a:p>
          <a:p>
            <a:r>
              <a:rPr lang="ru-RU" sz="2000" dirty="0" smtClean="0">
                <a:latin typeface="Calibri" panose="020F0502020204030204" pitchFamily="34" charset="0"/>
              </a:rPr>
              <a:t>Принимает прямое участие в синтезе аминокислот и витамина С.</a:t>
            </a:r>
          </a:p>
          <a:p>
            <a:r>
              <a:rPr lang="ru-RU" sz="2000" dirty="0" smtClean="0">
                <a:latin typeface="Calibri" panose="020F0502020204030204" pitchFamily="34" charset="0"/>
              </a:rPr>
              <a:t>Молибден, в среднесуточной норме должен поступать в организм в пределах от 0,07до 0,3. </a:t>
            </a:r>
          </a:p>
          <a:p>
            <a:endParaRPr lang="en-US" sz="2000" dirty="0" smtClean="0">
              <a:latin typeface="Calibri" panose="020F0502020204030204" pitchFamily="34" charset="0"/>
            </a:endParaRPr>
          </a:p>
          <a:p>
            <a:endParaRPr lang="ru-RU" sz="2000" dirty="0" smtClean="0">
              <a:latin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dirty="0" smtClean="0">
                <a:latin typeface="Calibri" panose="020F0502020204030204" pitchFamily="34" charset="0"/>
              </a:rPr>
              <a:t>Молибден в организме увеличивает концентрацию если в нем не хватает железа и меди.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dirty="0" smtClean="0">
                <a:latin typeface="Calibri" panose="020F0502020204030204" pitchFamily="34" charset="0"/>
              </a:rPr>
              <a:t>Дозу Молибдена можно увеличить при импотенции и кариесе.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dirty="0" smtClean="0">
                <a:latin typeface="Calibri" panose="020F0502020204030204" pitchFamily="34" charset="0"/>
              </a:rPr>
              <a:t>Натрий, напротив может привести к дефициту молибдена в организме. И влияет на процесс обмена таких витаминов как Е, С, В12</a:t>
            </a:r>
            <a:endParaRPr lang="ru-RU" sz="2000" dirty="0">
              <a:latin typeface="Calibri" panose="020F0502020204030204" pitchFamily="34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333" r="14169" b="3316"/>
          <a:stretch/>
        </p:blipFill>
        <p:spPr bwMode="auto">
          <a:xfrm>
            <a:off x="9142063" y="0"/>
            <a:ext cx="3049937" cy="24542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083739" y="671691"/>
            <a:ext cx="379943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5400" b="1" u="sng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Молибден</a:t>
            </a:r>
            <a:endParaRPr lang="ru-RU" sz="5400" b="1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980530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 descr="http://multivarochka.my1.ru/_fr/4/139412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4843107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403469" y="2453835"/>
            <a:ext cx="11343055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latin typeface="Calibri" panose="020F0502020204030204" pitchFamily="34" charset="0"/>
              </a:rPr>
              <a:t>Задействуются при работе многих важных органов человека. Принимает участие в нашем организме в правильном развитии тканей и клеток.</a:t>
            </a:r>
          </a:p>
          <a:p>
            <a:r>
              <a:rPr lang="ru-RU" sz="2000" dirty="0" smtClean="0">
                <a:latin typeface="Calibri" panose="020F0502020204030204" pitchFamily="34" charset="0"/>
              </a:rPr>
              <a:t>Способствует усвоению нашим организмом витамина В1(тиамин), железа и меди.</a:t>
            </a:r>
          </a:p>
          <a:p>
            <a:r>
              <a:rPr lang="ru-RU" sz="2000" dirty="0" smtClean="0">
                <a:latin typeface="Calibri" panose="020F0502020204030204" pitchFamily="34" charset="0"/>
              </a:rPr>
              <a:t>Сам он усваивается лучше при помощи витамина с, кальция, фосфора если они присутствуют в организме в необходимых пропорциях.</a:t>
            </a:r>
          </a:p>
          <a:p>
            <a:r>
              <a:rPr lang="ru-RU" sz="2000" dirty="0" smtClean="0">
                <a:latin typeface="Calibri" panose="020F0502020204030204" pitchFamily="34" charset="0"/>
              </a:rPr>
              <a:t>Марганец участвует в процессе формирования правильной структуры костей</a:t>
            </a:r>
          </a:p>
          <a:p>
            <a:r>
              <a:rPr lang="ru-RU" sz="2000" dirty="0" smtClean="0">
                <a:latin typeface="Calibri" panose="020F0502020204030204" pitchFamily="34" charset="0"/>
              </a:rPr>
              <a:t>Нормализует работу нервной системы.</a:t>
            </a:r>
          </a:p>
          <a:p>
            <a:r>
              <a:rPr lang="ru-RU" sz="2000" dirty="0" smtClean="0">
                <a:latin typeface="Calibri" panose="020F0502020204030204" pitchFamily="34" charset="0"/>
              </a:rPr>
              <a:t>Препятствует отложению жира в печени.</a:t>
            </a:r>
          </a:p>
          <a:p>
            <a:r>
              <a:rPr lang="ru-RU" sz="2000" dirty="0" smtClean="0">
                <a:latin typeface="Calibri" panose="020F0502020204030204" pitchFamily="34" charset="0"/>
              </a:rPr>
              <a:t>Способствует росту организма и заживлению ран.</a:t>
            </a:r>
          </a:p>
          <a:p>
            <a:r>
              <a:rPr lang="ru-RU" sz="2000" dirty="0">
                <a:latin typeface="Calibri" panose="020F0502020204030204" pitchFamily="34" charset="0"/>
              </a:rPr>
              <a:t>Суточная потребность увеличивается с возрастом.</a:t>
            </a:r>
          </a:p>
          <a:p>
            <a:r>
              <a:rPr lang="ru-RU" sz="2000" dirty="0" smtClean="0">
                <a:latin typeface="Calibri" panose="020F0502020204030204" pitchFamily="34" charset="0"/>
              </a:rPr>
              <a:t>Марганец, в среднесуточной норме должен поступать в организм в пределах от 0,002 до 0,003 гр.</a:t>
            </a:r>
            <a:endParaRPr lang="ru-RU" sz="2000" dirty="0">
              <a:latin typeface="Calibri" panose="020F0502020204030204" pitchFamily="34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10" t="14124" r="4790" b="12523"/>
          <a:stretch/>
        </p:blipFill>
        <p:spPr bwMode="auto">
          <a:xfrm>
            <a:off x="9872248" y="0"/>
            <a:ext cx="2319752" cy="1899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290858" y="949569"/>
            <a:ext cx="361028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u="sng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Марганец</a:t>
            </a:r>
            <a:endParaRPr lang="ru-RU" sz="5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88325076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://athleticasport.ru/images/mangant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1229516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24535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805357" y="1390548"/>
            <a:ext cx="1054727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latin typeface="Calibri" panose="020F0502020204030204" pitchFamily="34" charset="0"/>
              </a:rPr>
              <a:t>Многие слышали, что употребление йодированной соли полезно для щитовидной железы.</a:t>
            </a:r>
          </a:p>
          <a:p>
            <a:r>
              <a:rPr lang="ru-RU" sz="2000" dirty="0" smtClean="0">
                <a:latin typeface="Calibri" panose="020F0502020204030204" pitchFamily="34" charset="0"/>
              </a:rPr>
              <a:t>Это правда, ведь йод участвует в процессах синтеза такого гормона щитовидной железы, как тироксин.</a:t>
            </a:r>
          </a:p>
          <a:p>
            <a:r>
              <a:rPr lang="ru-RU" sz="2000" dirty="0" smtClean="0">
                <a:latin typeface="Calibri" panose="020F0502020204030204" pitchFamily="34" charset="0"/>
              </a:rPr>
              <a:t>Помогает в созданий очень важных клеток крови которые патрулируют наш организм, обнаруживают и уничтожают чужеродные тельца и мусор в клетках(Фагоциты)</a:t>
            </a:r>
          </a:p>
          <a:p>
            <a:r>
              <a:rPr lang="ru-RU" sz="2000" dirty="0" smtClean="0">
                <a:latin typeface="Calibri" panose="020F0502020204030204" pitchFamily="34" charset="0"/>
              </a:rPr>
              <a:t>Йод необходим для поддержания иммунитета и обмена вещества</a:t>
            </a:r>
            <a:endParaRPr lang="ru-RU" sz="2000" dirty="0">
              <a:latin typeface="Calibri" panose="020F050202020403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31133" y="3349243"/>
            <a:ext cx="10621493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dirty="0" smtClean="0">
                <a:latin typeface="Calibri" panose="020F0502020204030204" pitchFamily="34" charset="0"/>
              </a:rPr>
              <a:t>Если вы употребляете Сою в пищу, запомните что она способна увеличить объем щитовидной железы в пять раз, что вызывает потребность в повышении употребления йода, примерно в два раз.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dirty="0" smtClean="0">
                <a:latin typeface="Calibri" panose="020F0502020204030204" pitchFamily="34" charset="0"/>
              </a:rPr>
              <a:t>У детей и подростков потребность в йоде несколько выше чем у взрослых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dirty="0" smtClean="0">
                <a:latin typeface="Calibri" panose="020F0502020204030204" pitchFamily="34" charset="0"/>
              </a:rPr>
              <a:t>Йод в организме может сохраняться и использоваться повторно.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dirty="0" smtClean="0">
                <a:latin typeface="Calibri" panose="020F0502020204030204" pitchFamily="34" charset="0"/>
              </a:rPr>
              <a:t>Йод, в среднесуточной норме должен поступать в организм в пределах от 0,15 до 0,3 для взрослого человека. При болезнях щитовидной железы до 0,4 </a:t>
            </a:r>
            <a:r>
              <a:rPr lang="ru-RU" sz="2000" dirty="0" err="1" smtClean="0">
                <a:latin typeface="Calibri" panose="020F0502020204030204" pitchFamily="34" charset="0"/>
              </a:rPr>
              <a:t>гр</a:t>
            </a:r>
            <a:r>
              <a:rPr lang="ru-RU" sz="2000" dirty="0" smtClean="0">
                <a:latin typeface="Calibri" panose="020F0502020204030204" pitchFamily="34" charset="0"/>
              </a:rPr>
              <a:t> и даже большее количество необходимо подросткам, кормящим матерям и беременным.</a:t>
            </a:r>
            <a:endParaRPr lang="ru-RU" dirty="0">
              <a:latin typeface="Calibri" panose="020F0502020204030204" pitchFamily="34" charset="0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901" t="11037" r="37060" b="58783"/>
          <a:stretch/>
        </p:blipFill>
        <p:spPr bwMode="auto">
          <a:xfrm>
            <a:off x="10248082" y="0"/>
            <a:ext cx="1943918" cy="15355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5214188" y="371901"/>
            <a:ext cx="176362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u="sng" cap="all" dirty="0" smtClean="0">
                <a:ln w="0"/>
                <a:solidFill>
                  <a:schemeClr val="accent3">
                    <a:lumMod val="75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  <a:t>Йод</a:t>
            </a:r>
            <a:endParaRPr lang="ru-RU" sz="5400" b="1" cap="all" dirty="0">
              <a:ln w="0"/>
              <a:solidFill>
                <a:schemeClr val="accent3">
                  <a:lumMod val="75000"/>
                </a:schemeClr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09479216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s://zdorovyda.ru/wp-content/uploads/RIBA%20S%20IODOM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484310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78964" y="2494564"/>
            <a:ext cx="7906043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000" dirty="0">
                <a:solidFill>
                  <a:prstClr val="black"/>
                </a:solidFill>
                <a:latin typeface="Calibri" panose="020F0502020204030204" pitchFamily="34" charset="0"/>
              </a:rPr>
              <a:t>Здоровое питание – это такое питание, которое обеспечивает рост, оптимальное развитие, полноценную жизнедеятельность, способствует укреплению здоровья и профилактике неинфекционных заболеваний (НИЗ), включая диабет, болезни сердца, инсульт и рак.</a:t>
            </a:r>
          </a:p>
          <a:p>
            <a:pPr lvl="0"/>
            <a:endParaRPr lang="ru-RU" sz="2000" dirty="0">
              <a:solidFill>
                <a:prstClr val="black"/>
              </a:solidFill>
              <a:latin typeface="Calibri" panose="020F0502020204030204" pitchFamily="34" charset="0"/>
            </a:endParaRPr>
          </a:p>
          <a:p>
            <a:pPr lvl="0"/>
            <a:r>
              <a:rPr lang="ru-RU" sz="2000" dirty="0">
                <a:solidFill>
                  <a:prstClr val="black"/>
                </a:solidFill>
                <a:latin typeface="Calibri" panose="020F0502020204030204" pitchFamily="34" charset="0"/>
              </a:rPr>
              <a:t>Здоровое питание на протяжении всей жизни - важнейший элемент сохранения и укрепления здоровья нынешних и будущих поколений, а также, непременное условие достижения активного долголетия.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914982" y="1301671"/>
            <a:ext cx="489589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2400" b="1" dirty="0">
                <a:solidFill>
                  <a:prstClr val="black"/>
                </a:solidFill>
                <a:latin typeface="Century Gothic"/>
              </a:rPr>
              <a:t>Что такое здоровое питание?</a:t>
            </a:r>
          </a:p>
        </p:txBody>
      </p:sp>
    </p:spTree>
    <p:extLst>
      <p:ext uri="{BB962C8B-B14F-4D97-AF65-F5344CB8AC3E}">
        <p14:creationId xmlns:p14="http://schemas.microsoft.com/office/powerpoint/2010/main" val="399886463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773724" y="1496374"/>
            <a:ext cx="11057206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latin typeface="Calibri" panose="020F0502020204030204" pitchFamily="34" charset="0"/>
              </a:rPr>
              <a:t>В связи с этим стоит соблюдать меры профилактики йод-дефицитных состояний, которая</a:t>
            </a:r>
            <a:r>
              <a:rPr lang="ru-RU" sz="2400" b="1" dirty="0">
                <a:latin typeface="Calibri" panose="020F0502020204030204" pitchFamily="34" charset="0"/>
              </a:rPr>
              <a:t>  должна предполагать проведение следующих мероприятий</a:t>
            </a:r>
            <a:r>
              <a:rPr lang="ru-RU" sz="2400" b="1" dirty="0" smtClean="0">
                <a:latin typeface="Calibri" panose="020F0502020204030204" pitchFamily="34" charset="0"/>
              </a:rPr>
              <a:t>:</a:t>
            </a:r>
          </a:p>
          <a:p>
            <a:r>
              <a:rPr lang="ru-RU" sz="2000" b="1" dirty="0">
                <a:latin typeface="Calibri" panose="020F0502020204030204" pitchFamily="34" charset="0"/>
              </a:rPr>
              <a:t/>
            </a:r>
            <a:br>
              <a:rPr lang="ru-RU" sz="2000" b="1" dirty="0">
                <a:latin typeface="Calibri" panose="020F0502020204030204" pitchFamily="34" charset="0"/>
              </a:rPr>
            </a:br>
            <a:r>
              <a:rPr lang="ru-RU" sz="2000" dirty="0">
                <a:latin typeface="Calibri" panose="020F0502020204030204" pitchFamily="34" charset="0"/>
              </a:rPr>
              <a:t>- наличие в ассортименте предприятий розничной торговли йодированной пищевой поваренной соли, использование йодированной соли в пищевой промышленности, особенно в хлебопечении, на предприятиях общественного питания, в лечебно-профилактических учреждениях;</a:t>
            </a:r>
            <a:br>
              <a:rPr lang="ru-RU" sz="2000" dirty="0">
                <a:latin typeface="Calibri" panose="020F0502020204030204" pitchFamily="34" charset="0"/>
              </a:rPr>
            </a:br>
            <a:r>
              <a:rPr lang="ru-RU" sz="2000" dirty="0">
                <a:latin typeface="Calibri" panose="020F0502020204030204" pitchFamily="34" charset="0"/>
              </a:rPr>
              <a:t>- снабжение </a:t>
            </a:r>
            <a:r>
              <a:rPr lang="ru-RU" sz="2000" dirty="0" err="1">
                <a:latin typeface="Calibri" panose="020F0502020204030204" pitchFamily="34" charset="0"/>
              </a:rPr>
              <a:t>таблетированными</a:t>
            </a:r>
            <a:r>
              <a:rPr lang="ru-RU" sz="2000" dirty="0">
                <a:latin typeface="Calibri" panose="020F0502020204030204" pitchFamily="34" charset="0"/>
              </a:rPr>
              <a:t> препаратами йода групп риска (беременных женщин и кормящих матерей, детей и подростков);</a:t>
            </a:r>
            <a:br>
              <a:rPr lang="ru-RU" sz="2000" dirty="0">
                <a:latin typeface="Calibri" panose="020F0502020204030204" pitchFamily="34" charset="0"/>
              </a:rPr>
            </a:br>
            <a:r>
              <a:rPr lang="ru-RU" sz="2000" dirty="0">
                <a:latin typeface="Calibri" panose="020F0502020204030204" pitchFamily="34" charset="0"/>
              </a:rPr>
              <a:t>- организацию специальных медицинских учреждений для профилактики и лечения и коррекции йод-дефицитных состояний;</a:t>
            </a:r>
            <a:br>
              <a:rPr lang="ru-RU" sz="2000" dirty="0">
                <a:latin typeface="Calibri" panose="020F0502020204030204" pitchFamily="34" charset="0"/>
              </a:rPr>
            </a:br>
            <a:r>
              <a:rPr lang="ru-RU" sz="2000" dirty="0">
                <a:latin typeface="Calibri" panose="020F0502020204030204" pitchFamily="34" charset="0"/>
              </a:rPr>
              <a:t>- массовое обследование населения в эндемичных по зобу регионах и активное лечение (включая хирургическое) пациентов с патологией щитовидной железы;</a:t>
            </a:r>
            <a:br>
              <a:rPr lang="ru-RU" sz="2000" dirty="0">
                <a:latin typeface="Calibri" panose="020F0502020204030204" pitchFamily="34" charset="0"/>
              </a:rPr>
            </a:br>
            <a:r>
              <a:rPr lang="ru-RU" sz="2000" dirty="0">
                <a:latin typeface="Calibri" panose="020F0502020204030204" pitchFamily="34" charset="0"/>
              </a:rPr>
              <a:t>- внедрение социальной рекламы о необходимости ведения здорового образа жизни, о продуктах с лечебно-профилактическими свойствами и их влияние на состояние здоровья.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773724" y="154116"/>
            <a:ext cx="1083212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000" dirty="0">
                <a:solidFill>
                  <a:prstClr val="black"/>
                </a:solidFill>
                <a:latin typeface="Calibri" panose="020F0502020204030204" pitchFamily="34" charset="0"/>
                <a:ea typeface="SimSun" panose="02010600030101010101" pitchFamily="2" charset="-122"/>
              </a:rPr>
              <a:t>На Среднем Урале остро ощущается недостаток микроэлемента йода в окружающей среде (почве, воде) и, как следствие, в продуктах питания. Это влечет за собой развитие эндемичных для нашей территории заболеваний щитовидной железы, связанное с недостаточным поступлением микроэлемента «йод» с продуктами питания и напитками.</a:t>
            </a:r>
          </a:p>
        </p:txBody>
      </p:sp>
    </p:spTree>
    <p:extLst>
      <p:ext uri="{BB962C8B-B14F-4D97-AF65-F5344CB8AC3E}">
        <p14:creationId xmlns:p14="http://schemas.microsoft.com/office/powerpoint/2010/main" val="224117875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1354" y="396007"/>
            <a:ext cx="11437034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400" b="1" dirty="0">
                <a:solidFill>
                  <a:srgbClr val="000000"/>
                </a:solidFill>
                <a:latin typeface="Open Sans"/>
              </a:rPr>
              <a:t>Кому нужно следить за нормой </a:t>
            </a:r>
            <a:r>
              <a:rPr lang="ru-RU" sz="2400" b="1" dirty="0" smtClean="0">
                <a:solidFill>
                  <a:srgbClr val="000000"/>
                </a:solidFill>
                <a:latin typeface="Open Sans"/>
              </a:rPr>
              <a:t>микроэлементов</a:t>
            </a:r>
            <a:endParaRPr lang="ru-RU" sz="2400" b="1" dirty="0">
              <a:solidFill>
                <a:srgbClr val="000000"/>
              </a:solidFill>
              <a:latin typeface="Open Sans"/>
            </a:endParaRPr>
          </a:p>
          <a:p>
            <a:pPr lvl="0" algn="ctr"/>
            <a:r>
              <a:rPr lang="ru-RU" sz="2000" dirty="0">
                <a:solidFill>
                  <a:srgbClr val="000000"/>
                </a:solidFill>
                <a:latin typeface="Calibri" panose="020F0502020204030204" pitchFamily="34" charset="0"/>
              </a:rPr>
              <a:t>Без преувеличения – всем! </a:t>
            </a:r>
          </a:p>
          <a:p>
            <a:pPr lvl="0" algn="ctr"/>
            <a:endParaRPr lang="ru-RU" sz="20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lvl="0"/>
            <a:r>
              <a:rPr lang="ru-RU" sz="2000" dirty="0">
                <a:solidFill>
                  <a:srgbClr val="000000"/>
                </a:solidFill>
                <a:latin typeface="Calibri" panose="020F0502020204030204" pitchFamily="34" charset="0"/>
              </a:rPr>
              <a:t>Однако, перечислим тех, кто чаще других страдает от дефицита микро- и макроэлементов:</a:t>
            </a:r>
          </a:p>
          <a:p>
            <a:pPr lvl="0"/>
            <a:endParaRPr lang="ru-RU" sz="20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lvl="0">
              <a:buFont typeface="+mj-lt"/>
              <a:buAutoNum type="arabicPeriod"/>
            </a:pPr>
            <a:r>
              <a:rPr lang="ru-RU" sz="2000" b="1" dirty="0">
                <a:solidFill>
                  <a:srgbClr val="000000"/>
                </a:solidFill>
                <a:latin typeface="Calibri" panose="020F0502020204030204" pitchFamily="34" charset="0"/>
              </a:rPr>
              <a:t>Спортсмены</a:t>
            </a:r>
            <a:r>
              <a:rPr lang="ru-RU" sz="2000" dirty="0">
                <a:solidFill>
                  <a:srgbClr val="000000"/>
                </a:solidFill>
                <a:latin typeface="Calibri" panose="020F0502020204030204" pitchFamily="34" charset="0"/>
              </a:rPr>
              <a:t>. Во время интенсивных тренировок тратится много энергии, и этим людям нужно питание, содержащее все необходимые витамины и минералы.</a:t>
            </a:r>
          </a:p>
          <a:p>
            <a:pPr lvl="0">
              <a:buFont typeface="+mj-lt"/>
              <a:buAutoNum type="arabicPeriod"/>
            </a:pPr>
            <a:r>
              <a:rPr lang="ru-RU" sz="2000" b="1" dirty="0">
                <a:solidFill>
                  <a:srgbClr val="000000"/>
                </a:solidFill>
                <a:latin typeface="Calibri" panose="020F0502020204030204" pitchFamily="34" charset="0"/>
              </a:rPr>
              <a:t>Вегетарианцы</a:t>
            </a:r>
            <a:r>
              <a:rPr lang="ru-RU" sz="2000" dirty="0">
                <a:solidFill>
                  <a:srgbClr val="000000"/>
                </a:solidFill>
                <a:latin typeface="Calibri" panose="020F0502020204030204" pitchFamily="34" charset="0"/>
              </a:rPr>
              <a:t>. Тем, кто переходит на растительную пищу, необходимо составлять меню из таких продуктов, которые могут полноценно заменить привычные мясо и рыбу.</a:t>
            </a:r>
          </a:p>
          <a:p>
            <a:pPr lvl="0">
              <a:buFont typeface="+mj-lt"/>
              <a:buAutoNum type="arabicPeriod"/>
            </a:pPr>
            <a:r>
              <a:rPr lang="ru-RU" sz="2000" b="1" dirty="0">
                <a:solidFill>
                  <a:srgbClr val="000000"/>
                </a:solidFill>
                <a:latin typeface="Calibri" panose="020F0502020204030204" pitchFamily="34" charset="0"/>
              </a:rPr>
              <a:t>Дети и пожилые люди</a:t>
            </a:r>
            <a:r>
              <a:rPr lang="ru-RU" sz="2000" dirty="0">
                <a:solidFill>
                  <a:srgbClr val="000000"/>
                </a:solidFill>
                <a:latin typeface="Calibri" panose="020F0502020204030204" pitchFamily="34" charset="0"/>
              </a:rPr>
              <a:t>.</a:t>
            </a:r>
          </a:p>
          <a:p>
            <a:pPr lvl="0">
              <a:buFont typeface="+mj-lt"/>
              <a:buAutoNum type="arabicPeriod"/>
            </a:pPr>
            <a:r>
              <a:rPr lang="ru-RU" sz="2000" b="1" dirty="0">
                <a:solidFill>
                  <a:srgbClr val="000000"/>
                </a:solidFill>
                <a:latin typeface="Calibri" panose="020F0502020204030204" pitchFamily="34" charset="0"/>
              </a:rPr>
              <a:t>Те, кто находится в стрессовом состоянии</a:t>
            </a:r>
            <a:r>
              <a:rPr lang="ru-RU" sz="2000" dirty="0">
                <a:solidFill>
                  <a:srgbClr val="000000"/>
                </a:solidFill>
                <a:latin typeface="Calibri" panose="020F0502020204030204" pitchFamily="34" charset="0"/>
              </a:rPr>
              <a:t>.</a:t>
            </a:r>
          </a:p>
          <a:p>
            <a:pPr lvl="0">
              <a:buFont typeface="+mj-lt"/>
              <a:buAutoNum type="arabicPeriod"/>
            </a:pPr>
            <a:r>
              <a:rPr lang="ru-RU" sz="2000" b="1" dirty="0">
                <a:solidFill>
                  <a:srgbClr val="000000"/>
                </a:solidFill>
                <a:latin typeface="Calibri" panose="020F0502020204030204" pitchFamily="34" charset="0"/>
              </a:rPr>
              <a:t>Соблюдающие любую диету</a:t>
            </a:r>
            <a:r>
              <a:rPr lang="ru-RU" sz="2000" dirty="0">
                <a:solidFill>
                  <a:srgbClr val="000000"/>
                </a:solidFill>
                <a:latin typeface="Calibri" panose="020F0502020204030204" pitchFamily="34" charset="0"/>
              </a:rPr>
              <a:t>.</a:t>
            </a:r>
          </a:p>
          <a:p>
            <a:pPr lvl="0">
              <a:buFont typeface="+mj-lt"/>
              <a:buAutoNum type="arabicPeriod"/>
            </a:pPr>
            <a:r>
              <a:rPr lang="ru-RU" sz="2000" b="1" dirty="0">
                <a:solidFill>
                  <a:srgbClr val="000000"/>
                </a:solidFill>
                <a:latin typeface="Calibri" panose="020F0502020204030204" pitchFamily="34" charset="0"/>
              </a:rPr>
              <a:t>Беременные и кормящие женщины</a:t>
            </a:r>
            <a:r>
              <a:rPr lang="ru-RU" sz="2000" dirty="0">
                <a:solidFill>
                  <a:srgbClr val="000000"/>
                </a:solidFill>
                <a:latin typeface="Calibri" panose="020F0502020204030204" pitchFamily="34" charset="0"/>
              </a:rPr>
              <a:t>. В этот период очень важно внимательно относиться к питанию, оно должно быть полноценным и здоровым.</a:t>
            </a:r>
          </a:p>
          <a:p>
            <a:pPr lvl="0">
              <a:buFont typeface="+mj-lt"/>
              <a:buAutoNum type="arabicPeriod"/>
            </a:pPr>
            <a:r>
              <a:rPr lang="ru-RU" sz="2000" b="1" dirty="0">
                <a:solidFill>
                  <a:srgbClr val="000000"/>
                </a:solidFill>
                <a:latin typeface="Calibri" panose="020F0502020204030204" pitchFamily="34" charset="0"/>
              </a:rPr>
              <a:t>Страдающие хроническими заболеваниями и частыми простудами</a:t>
            </a:r>
            <a:r>
              <a:rPr lang="ru-RU" sz="2000" dirty="0">
                <a:solidFill>
                  <a:srgbClr val="000000"/>
                </a:solidFill>
                <a:latin typeface="Calibri" panose="020F0502020204030204" pitchFamily="34" charset="0"/>
              </a:rPr>
              <a:t>.</a:t>
            </a:r>
          </a:p>
          <a:p>
            <a:pPr lvl="0">
              <a:buFont typeface="+mj-lt"/>
              <a:buAutoNum type="arabicPeriod"/>
            </a:pPr>
            <a:r>
              <a:rPr lang="ru-RU" sz="2000" b="1" dirty="0">
                <a:solidFill>
                  <a:srgbClr val="000000"/>
                </a:solidFill>
                <a:latin typeface="Calibri" panose="020F0502020204030204" pitchFamily="34" charset="0"/>
              </a:rPr>
              <a:t>Курящие и злоупотребляющие алкоголем</a:t>
            </a:r>
            <a:r>
              <a:rPr lang="ru-RU" sz="2000" dirty="0">
                <a:solidFill>
                  <a:srgbClr val="000000"/>
                </a:solidFill>
                <a:latin typeface="Calibri" panose="020F0502020204030204" pitchFamily="34" charset="0"/>
              </a:rPr>
              <a:t>.</a:t>
            </a:r>
          </a:p>
          <a:p>
            <a:pPr lvl="0">
              <a:buFont typeface="+mj-lt"/>
              <a:buAutoNum type="arabicPeriod"/>
            </a:pPr>
            <a:r>
              <a:rPr lang="ru-RU" sz="2000" b="1" dirty="0">
                <a:solidFill>
                  <a:srgbClr val="000000"/>
                </a:solidFill>
                <a:latin typeface="Calibri" panose="020F0502020204030204" pitchFamily="34" charset="0"/>
              </a:rPr>
              <a:t>Те, кто должен принимать противозачаточные средства и другие гормональные препараты</a:t>
            </a:r>
            <a:r>
              <a:rPr lang="ru-RU" sz="2000" dirty="0">
                <a:solidFill>
                  <a:srgbClr val="000000"/>
                </a:solidFill>
                <a:latin typeface="Calibri" panose="020F050202020403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14843107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403274" y="415065"/>
            <a:ext cx="11788726" cy="51706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400" b="1" dirty="0">
                <a:solidFill>
                  <a:srgbClr val="000000"/>
                </a:solidFill>
                <a:latin typeface="Calibri" panose="020F0502020204030204" pitchFamily="34" charset="0"/>
                <a:ea typeface="MS Mincho" panose="02020609040205080304" pitchFamily="49" charset="-128"/>
              </a:rPr>
              <a:t>Профилактика дефицита микроэлементов</a:t>
            </a:r>
          </a:p>
          <a:p>
            <a:endParaRPr lang="ru-RU" dirty="0">
              <a:latin typeface="Calibri" panose="020F0502020204030204" pitchFamily="34" charset="0"/>
            </a:endParaRPr>
          </a:p>
          <a:p>
            <a:r>
              <a:rPr lang="ru-RU" dirty="0">
                <a:latin typeface="Calibri" panose="020F0502020204030204" pitchFamily="34" charset="0"/>
              </a:rPr>
              <a:t>1.​ Ежедневное потребление разнообразных продуктов питания с достаточным содержанием необходимых витаминов, минералов и микроэлементов, так как в основе профилактики </a:t>
            </a:r>
            <a:r>
              <a:rPr lang="ru-RU" dirty="0" err="1">
                <a:latin typeface="Calibri" panose="020F0502020204030204" pitchFamily="34" charset="0"/>
              </a:rPr>
              <a:t>микронутриентной</a:t>
            </a:r>
            <a:r>
              <a:rPr lang="ru-RU" dirty="0">
                <a:latin typeface="Calibri" panose="020F0502020204030204" pitchFamily="34" charset="0"/>
              </a:rPr>
              <a:t> недостаточности лежит рациональное питание.</a:t>
            </a:r>
          </a:p>
          <a:p>
            <a:endParaRPr lang="ru-RU" dirty="0">
              <a:latin typeface="Calibri" panose="020F0502020204030204" pitchFamily="34" charset="0"/>
            </a:endParaRPr>
          </a:p>
          <a:p>
            <a:r>
              <a:rPr lang="ru-RU" dirty="0">
                <a:latin typeface="Calibri" panose="020F0502020204030204" pitchFamily="34" charset="0"/>
              </a:rPr>
              <a:t>2.​ Использование обогащенных витаминами и микроэлементами продуктов питания, которые позволяют компенсировать сниженное содержание витаминов в овощах и фруктах в осеннее - зимний период.</a:t>
            </a:r>
          </a:p>
          <a:p>
            <a:endParaRPr lang="ru-RU" dirty="0">
              <a:latin typeface="Calibri" panose="020F0502020204030204" pitchFamily="34" charset="0"/>
            </a:endParaRPr>
          </a:p>
          <a:p>
            <a:r>
              <a:rPr lang="ru-RU" dirty="0">
                <a:latin typeface="Calibri" panose="020F0502020204030204" pitchFamily="34" charset="0"/>
              </a:rPr>
              <a:t>3.​ Проведение дополнительного приема </a:t>
            </a:r>
            <a:r>
              <a:rPr lang="ru-RU" dirty="0" smtClean="0">
                <a:latin typeface="Calibri" panose="020F0502020204030204" pitchFamily="34" charset="0"/>
              </a:rPr>
              <a:t>витаминов и микронутриентов </a:t>
            </a:r>
            <a:r>
              <a:rPr lang="ru-RU" dirty="0">
                <a:latin typeface="Calibri" panose="020F0502020204030204" pitchFamily="34" charset="0"/>
              </a:rPr>
              <a:t>для предотвращения их недостатка в организме в течение всего года. Важно помнить, что бесконтрольный прием данных препаратов в больших дозах может быть опасным для здоровья. В аптеках предлагают огромный выбор разнообразных витаминов. Но чтобы определить какого именно витамина не хватает, необходимо проконсультироваться у лечащего врача. Он поможет правильно подобрать витаминный комплекс и даст необходимые рекомендации.</a:t>
            </a:r>
          </a:p>
          <a:p>
            <a:endParaRPr lang="ru-RU" dirty="0">
              <a:latin typeface="Calibri" panose="020F0502020204030204" pitchFamily="34" charset="0"/>
            </a:endParaRPr>
          </a:p>
          <a:p>
            <a:r>
              <a:rPr lang="ru-RU" dirty="0">
                <a:latin typeface="Calibri" panose="020F0502020204030204" pitchFamily="34" charset="0"/>
              </a:rPr>
              <a:t>4.​ Проведение обогащения пищевых продуктов микронутриентами на этапе их промышленной выработки, обязательное использование обогащенных продуктов при изготовлении продукции общественного питания, особенно в детских коллективах.</a:t>
            </a:r>
          </a:p>
        </p:txBody>
      </p:sp>
    </p:spTree>
    <p:extLst>
      <p:ext uri="{BB962C8B-B14F-4D97-AF65-F5344CB8AC3E}">
        <p14:creationId xmlns:p14="http://schemas.microsoft.com/office/powerpoint/2010/main" val="271777191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903069" y="5007150"/>
            <a:ext cx="829906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Спасибо за внимание!!!</a:t>
            </a:r>
            <a:endParaRPr lang="ru-RU" sz="5400" b="1" cap="none" spc="0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1344743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011679" y="2828836"/>
            <a:ext cx="8370277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000" dirty="0">
                <a:solidFill>
                  <a:srgbClr val="000000"/>
                </a:solidFill>
                <a:latin typeface="Calibri" panose="020F0502020204030204" pitchFamily="34" charset="0"/>
              </a:rPr>
              <a:t>это элементы которые находятся в организме в минорных (очень маленьких количествах, менее 0,015 г), но роль их принципиальна важна для жизни всего организма.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3905965" y="1791399"/>
            <a:ext cx="458170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2400" b="1" dirty="0">
                <a:solidFill>
                  <a:prstClr val="black"/>
                </a:solidFill>
                <a:latin typeface="Century Gothic"/>
              </a:rPr>
              <a:t>Что такое микроэлементы?</a:t>
            </a:r>
          </a:p>
        </p:txBody>
      </p:sp>
    </p:spTree>
    <p:extLst>
      <p:ext uri="{BB962C8B-B14F-4D97-AF65-F5344CB8AC3E}">
        <p14:creationId xmlns:p14="http://schemas.microsoft.com/office/powerpoint/2010/main" val="12046774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829993" y="1469799"/>
            <a:ext cx="10452296" cy="36009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latin typeface="Calibri" panose="020F0502020204030204" pitchFamily="34" charset="0"/>
              </a:rPr>
              <a:t>Функции микроэлементов</a:t>
            </a:r>
            <a:r>
              <a:rPr lang="ru-RU" sz="2800" b="1" dirty="0" smtClean="0">
                <a:latin typeface="Calibri" panose="020F0502020204030204" pitchFamily="34" charset="0"/>
              </a:rPr>
              <a:t>:</a:t>
            </a:r>
          </a:p>
          <a:p>
            <a:pPr algn="ctr"/>
            <a:endParaRPr lang="ru-RU" sz="2000" dirty="0">
              <a:latin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dirty="0">
                <a:latin typeface="Calibri" panose="020F0502020204030204" pitchFamily="34" charset="0"/>
              </a:rPr>
              <a:t>обеспечение нормального кислотно-щелочного баланса;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dirty="0">
                <a:latin typeface="Calibri" panose="020F0502020204030204" pitchFamily="34" charset="0"/>
              </a:rPr>
              <a:t>участие в процессах кроветворения, секреции и костеобразования;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dirty="0">
                <a:latin typeface="Calibri" panose="020F0502020204030204" pitchFamily="34" charset="0"/>
              </a:rPr>
              <a:t>поддержание осмотического давления на постоянном уровне;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dirty="0">
                <a:latin typeface="Calibri" panose="020F0502020204030204" pitchFamily="34" charset="0"/>
              </a:rPr>
              <a:t>управление нервной проводимостью;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dirty="0">
                <a:latin typeface="Calibri" panose="020F0502020204030204" pitchFamily="34" charset="0"/>
              </a:rPr>
              <a:t>налаживание внутриклеточного дыхания;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dirty="0">
                <a:latin typeface="Calibri" panose="020F0502020204030204" pitchFamily="34" charset="0"/>
              </a:rPr>
              <a:t>влияние на иммунную систему;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dirty="0">
                <a:latin typeface="Calibri" panose="020F0502020204030204" pitchFamily="34" charset="0"/>
              </a:rPr>
              <a:t>обеспечение полноценного сокращения мышц;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dirty="0">
                <a:latin typeface="Calibri" panose="020F0502020204030204" pitchFamily="34" charset="0"/>
              </a:rPr>
              <a:t>входят в состав гормонов (йод в состав тироксина, цинк – инсулина и половых гормонов и т.д.)</a:t>
            </a:r>
          </a:p>
        </p:txBody>
      </p:sp>
    </p:spTree>
    <p:extLst>
      <p:ext uri="{BB962C8B-B14F-4D97-AF65-F5344CB8AC3E}">
        <p14:creationId xmlns:p14="http://schemas.microsoft.com/office/powerpoint/2010/main" val="3655664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667019" y="505274"/>
            <a:ext cx="9115863" cy="55707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000000"/>
                </a:solidFill>
                <a:latin typeface="Calibri" panose="020F0502020204030204" pitchFamily="34" charset="0"/>
              </a:rPr>
              <a:t>Микроэлементы накапливаются избирательно в различных органах</a:t>
            </a:r>
            <a:r>
              <a:rPr lang="ru-RU" sz="24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:</a:t>
            </a:r>
          </a:p>
          <a:p>
            <a:endParaRPr lang="ru-RU" sz="20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>
              <a:buFont typeface="Arial"/>
              <a:buChar char="•"/>
            </a:pPr>
            <a:r>
              <a:rPr lang="ru-RU" sz="2000" dirty="0">
                <a:solidFill>
                  <a:srgbClr val="000000"/>
                </a:solidFill>
                <a:latin typeface="Calibri" panose="020F0502020204030204" pitchFamily="34" charset="0"/>
              </a:rPr>
              <a:t>цинк - преимущественно в половых железах, гипофизе, поджелудочной железе</a:t>
            </a:r>
            <a:r>
              <a:rPr lang="ru-RU" sz="20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;</a:t>
            </a:r>
          </a:p>
          <a:p>
            <a:pPr>
              <a:buFont typeface="Arial"/>
              <a:buChar char="•"/>
            </a:pPr>
            <a:endParaRPr lang="ru-RU" sz="20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>
              <a:buFont typeface="Arial"/>
              <a:buChar char="•"/>
            </a:pPr>
            <a:r>
              <a:rPr lang="ru-RU" sz="2000" dirty="0">
                <a:solidFill>
                  <a:srgbClr val="000000"/>
                </a:solidFill>
                <a:latin typeface="Calibri" panose="020F0502020204030204" pitchFamily="34" charset="0"/>
              </a:rPr>
              <a:t>йод - в щитовидной железе</a:t>
            </a:r>
            <a:r>
              <a:rPr lang="ru-RU" sz="20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;</a:t>
            </a:r>
          </a:p>
          <a:p>
            <a:pPr>
              <a:buFont typeface="Arial"/>
              <a:buChar char="•"/>
            </a:pPr>
            <a:endParaRPr lang="ru-RU" sz="20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>
              <a:buFont typeface="Arial"/>
              <a:buChar char="•"/>
            </a:pPr>
            <a:r>
              <a:rPr lang="ru-RU" sz="2000" dirty="0">
                <a:solidFill>
                  <a:srgbClr val="000000"/>
                </a:solidFill>
                <a:latin typeface="Calibri" panose="020F0502020204030204" pitchFamily="34" charset="0"/>
              </a:rPr>
              <a:t>медь - в печени и костном мозге</a:t>
            </a:r>
            <a:r>
              <a:rPr lang="ru-RU" sz="20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;</a:t>
            </a:r>
          </a:p>
          <a:p>
            <a:pPr>
              <a:buFont typeface="Arial"/>
              <a:buChar char="•"/>
            </a:pPr>
            <a:endParaRPr lang="ru-RU" sz="20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>
              <a:buFont typeface="Arial"/>
              <a:buChar char="•"/>
            </a:pPr>
            <a:r>
              <a:rPr lang="ru-RU" sz="20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молибден </a:t>
            </a:r>
            <a:r>
              <a:rPr lang="ru-RU" sz="2000" dirty="0">
                <a:solidFill>
                  <a:srgbClr val="000000"/>
                </a:solidFill>
                <a:latin typeface="Calibri" panose="020F0502020204030204" pitchFamily="34" charset="0"/>
              </a:rPr>
              <a:t>- в почках</a:t>
            </a:r>
            <a:r>
              <a:rPr lang="ru-RU" sz="20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;</a:t>
            </a:r>
          </a:p>
          <a:p>
            <a:pPr>
              <a:buFont typeface="Arial"/>
              <a:buChar char="•"/>
            </a:pPr>
            <a:endParaRPr lang="ru-RU" sz="20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>
              <a:buFont typeface="Arial"/>
              <a:buChar char="•"/>
            </a:pPr>
            <a:r>
              <a:rPr lang="ru-RU" sz="20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селен – </a:t>
            </a:r>
            <a:r>
              <a:rPr lang="ru-RU" sz="2000" dirty="0">
                <a:solidFill>
                  <a:srgbClr val="000000"/>
                </a:solidFill>
                <a:latin typeface="Calibri" panose="020F0502020204030204" pitchFamily="34" charset="0"/>
              </a:rPr>
              <a:t>в  печени, почках, селезёнке </a:t>
            </a:r>
            <a:r>
              <a:rPr lang="ru-RU" sz="20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;</a:t>
            </a:r>
          </a:p>
          <a:p>
            <a:pPr>
              <a:buFont typeface="Arial"/>
              <a:buChar char="•"/>
            </a:pPr>
            <a:endParaRPr lang="ru-RU" sz="20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>
              <a:buFont typeface="Arial"/>
              <a:buChar char="•"/>
            </a:pPr>
            <a:r>
              <a:rPr lang="ru-RU" sz="20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марганец </a:t>
            </a:r>
            <a:r>
              <a:rPr lang="ru-RU" sz="2000" dirty="0">
                <a:solidFill>
                  <a:srgbClr val="000000"/>
                </a:solidFill>
                <a:latin typeface="Calibri" panose="020F0502020204030204" pitchFamily="34" charset="0"/>
              </a:rPr>
              <a:t>– в гипофизе</a:t>
            </a:r>
            <a:r>
              <a:rPr lang="ru-RU" sz="20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.</a:t>
            </a:r>
          </a:p>
          <a:p>
            <a:pPr>
              <a:buFont typeface="Arial"/>
              <a:buChar char="•"/>
            </a:pPr>
            <a:endParaRPr lang="ru-RU" sz="20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algn="ctr"/>
            <a:r>
              <a:rPr lang="ru-RU" sz="2400" i="1" dirty="0">
                <a:solidFill>
                  <a:srgbClr val="000000"/>
                </a:solidFill>
                <a:latin typeface="Calibri" panose="020F0502020204030204" pitchFamily="34" charset="0"/>
              </a:rPr>
              <a:t>Подробнее о роли жизненно необходимых микроэлементов рассмотрим </a:t>
            </a:r>
            <a:r>
              <a:rPr lang="ru-RU" sz="2400" i="1" dirty="0" smtClean="0">
                <a:solidFill>
                  <a:srgbClr val="000000"/>
                </a:solidFill>
                <a:latin typeface="Calibri" panose="020F0502020204030204" pitchFamily="34" charset="0"/>
              </a:rPr>
              <a:t>ниже </a:t>
            </a:r>
            <a:endParaRPr lang="ru-RU" sz="2400" i="1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2" name="Стрелка вниз 1"/>
          <p:cNvSpPr/>
          <p:nvPr/>
        </p:nvSpPr>
        <p:spPr>
          <a:xfrm>
            <a:off x="8257735" y="5753686"/>
            <a:ext cx="661182" cy="94253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73142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65253" y="1965054"/>
            <a:ext cx="10812457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latin typeface="Calibri" panose="020F0502020204030204" pitchFamily="34" charset="0"/>
              </a:rPr>
              <a:t>Очень важный элемент, если вы хотите чтобы ваша кожа оставалась красивой и молодой.</a:t>
            </a:r>
          </a:p>
          <a:p>
            <a:r>
              <a:rPr lang="ru-RU" sz="2000" dirty="0">
                <a:latin typeface="Calibri" panose="020F0502020204030204" pitchFamily="34" charset="0"/>
              </a:rPr>
              <a:t>Участвует в формировании кровяных телец и обмене более 20 ферментов. </a:t>
            </a:r>
            <a:endParaRPr lang="en-US" sz="2000" dirty="0" smtClean="0">
              <a:latin typeface="Calibri" panose="020F0502020204030204" pitchFamily="34" charset="0"/>
            </a:endParaRPr>
          </a:p>
          <a:p>
            <a:r>
              <a:rPr lang="ru-RU" sz="2000" dirty="0" smtClean="0">
                <a:latin typeface="Calibri" panose="020F0502020204030204" pitchFamily="34" charset="0"/>
              </a:rPr>
              <a:t>Цинк принимает участие в процессе регуляции работы половых желез и выработке инсулина.</a:t>
            </a:r>
            <a:r>
              <a:rPr lang="en-US" sz="2000" dirty="0" smtClean="0">
                <a:latin typeface="Calibri" panose="020F0502020204030204" pitchFamily="34" charset="0"/>
              </a:rPr>
              <a:t> </a:t>
            </a:r>
            <a:r>
              <a:rPr lang="ru-RU" sz="2000" dirty="0" smtClean="0">
                <a:latin typeface="Calibri" panose="020F0502020204030204" pitchFamily="34" charset="0"/>
              </a:rPr>
              <a:t>Влияет </a:t>
            </a:r>
            <a:r>
              <a:rPr lang="ru-RU" sz="2000" dirty="0">
                <a:latin typeface="Calibri" panose="020F0502020204030204" pitchFamily="34" charset="0"/>
              </a:rPr>
              <a:t>на рост и развитие, половое </a:t>
            </a:r>
            <a:r>
              <a:rPr lang="ru-RU" sz="2000" dirty="0" smtClean="0">
                <a:latin typeface="Calibri" panose="020F0502020204030204" pitchFamily="34" charset="0"/>
              </a:rPr>
              <a:t>созревание. </a:t>
            </a:r>
            <a:endParaRPr lang="en-US" sz="2000" dirty="0" smtClean="0">
              <a:latin typeface="Calibri" panose="020F0502020204030204" pitchFamily="34" charset="0"/>
            </a:endParaRPr>
          </a:p>
          <a:p>
            <a:r>
              <a:rPr lang="ru-RU" sz="2000" dirty="0" smtClean="0">
                <a:latin typeface="Calibri" panose="020F0502020204030204" pitchFamily="34" charset="0"/>
              </a:rPr>
              <a:t>Дефицит </a:t>
            </a:r>
            <a:r>
              <a:rPr lang="ru-RU" sz="2000" dirty="0">
                <a:latin typeface="Calibri" panose="020F0502020204030204" pitchFamily="34" charset="0"/>
              </a:rPr>
              <a:t>приводит к нарушению полового </a:t>
            </a:r>
            <a:r>
              <a:rPr lang="ru-RU" sz="2000" dirty="0" smtClean="0">
                <a:latin typeface="Calibri" panose="020F0502020204030204" pitchFamily="34" charset="0"/>
              </a:rPr>
              <a:t>развития, </a:t>
            </a:r>
            <a:r>
              <a:rPr lang="ru-RU" sz="2000" dirty="0">
                <a:latin typeface="Calibri" panose="020F0502020204030204" pitchFamily="34" charset="0"/>
              </a:rPr>
              <a:t>вызывает заболевания ЦНС.</a:t>
            </a:r>
          </a:p>
          <a:p>
            <a:endParaRPr lang="ru-RU" sz="2000" dirty="0" smtClean="0">
              <a:latin typeface="Calibri" panose="020F0502020204030204" pitchFamily="34" charset="0"/>
            </a:endParaRPr>
          </a:p>
          <a:p>
            <a:r>
              <a:rPr lang="ru-RU" sz="2000" dirty="0" smtClean="0">
                <a:latin typeface="Calibri" panose="020F0502020204030204" pitchFamily="34" charset="0"/>
              </a:rPr>
              <a:t>Цинк, в среднесуточной норме должен поступать в организм в пределах от 0,01 до 0,015 грамм</a:t>
            </a:r>
            <a:endParaRPr lang="ru-RU" sz="2000" dirty="0">
              <a:latin typeface="Calibri" panose="020F050202020403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65254" y="4446450"/>
            <a:ext cx="1059031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dirty="0" smtClean="0">
                <a:latin typeface="Calibri" panose="020F0502020204030204" pitchFamily="34" charset="0"/>
              </a:rPr>
              <a:t>Танин содержащийся в чае препятствует правильному усвоению цинка. Это важно помнить людям страдающим анемией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dirty="0" smtClean="0">
                <a:latin typeface="Calibri" panose="020F0502020204030204" pitchFamily="34" charset="0"/>
              </a:rPr>
              <a:t>Способ приготовления продуктов выбирайте запекание либо тушите, так вы сохраните в приготовленном блюде больше полезного вещества</a:t>
            </a:r>
            <a:endParaRPr lang="ru-RU" sz="2000" dirty="0">
              <a:latin typeface="Calibri" panose="020F0502020204030204" pitchFamily="34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325" b="7761"/>
          <a:stretch/>
        </p:blipFill>
        <p:spPr bwMode="auto">
          <a:xfrm>
            <a:off x="9885718" y="23183"/>
            <a:ext cx="2224814" cy="19418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4821784" y="655936"/>
            <a:ext cx="195758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u="sng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Цинк</a:t>
            </a:r>
            <a:endParaRPr lang="ru-RU" sz="54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2013836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athleticasport.ru/images/zinct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1"/>
            <a:ext cx="12192001" cy="68907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484310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867296" y="2208628"/>
            <a:ext cx="10794819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latin typeface="Calibri" panose="020F0502020204030204" pitchFamily="34" charset="0"/>
              </a:rPr>
              <a:t>Участвует в поддержании нормального состояния крови, стимулирует кровотечение</a:t>
            </a:r>
          </a:p>
          <a:p>
            <a:r>
              <a:rPr lang="ru-RU" sz="2000" dirty="0" smtClean="0">
                <a:latin typeface="Calibri" panose="020F0502020204030204" pitchFamily="34" charset="0"/>
              </a:rPr>
              <a:t>Помогает при транспортировке кислорода к клеткам организма.</a:t>
            </a:r>
          </a:p>
          <a:p>
            <a:r>
              <a:rPr lang="ru-RU" sz="2000" dirty="0" smtClean="0">
                <a:latin typeface="Calibri" panose="020F0502020204030204" pitchFamily="34" charset="0"/>
              </a:rPr>
              <a:t>Способствует поддержанию иммунитета, усвоению некоторых витаминов</a:t>
            </a:r>
          </a:p>
          <a:p>
            <a:r>
              <a:rPr lang="ru-RU" sz="2000" dirty="0" smtClean="0">
                <a:latin typeface="Calibri" panose="020F0502020204030204" pitchFamily="34" charset="0"/>
              </a:rPr>
              <a:t>Помогает в построении и регенерации костной ткани.</a:t>
            </a:r>
          </a:p>
          <a:p>
            <a:r>
              <a:rPr lang="ru-RU" sz="2000" dirty="0" smtClean="0">
                <a:latin typeface="Calibri" panose="020F0502020204030204" pitchFamily="34" charset="0"/>
              </a:rPr>
              <a:t>Помогает в процессах пищеварения</a:t>
            </a:r>
          </a:p>
          <a:p>
            <a:r>
              <a:rPr lang="ru-RU" sz="2000" dirty="0" smtClean="0">
                <a:latin typeface="Calibri" panose="020F0502020204030204" pitchFamily="34" charset="0"/>
              </a:rPr>
              <a:t>Укрепляет стенки сосудов</a:t>
            </a:r>
          </a:p>
          <a:p>
            <a:r>
              <a:rPr lang="ru-RU" sz="2000" dirty="0" smtClean="0">
                <a:latin typeface="Calibri" panose="020F0502020204030204" pitchFamily="34" charset="0"/>
              </a:rPr>
              <a:t>Медь, в среднесуточной норме должен поступать в организм в пределах от 0,34 до 1,3 в зависимости от возраста и физических состояний человека.</a:t>
            </a:r>
            <a:endParaRPr lang="ru-RU" sz="2000" dirty="0">
              <a:latin typeface="Calibri" panose="020F050202020403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979838" y="4989724"/>
            <a:ext cx="1002109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dirty="0" smtClean="0">
                <a:latin typeface="Calibri" panose="020F0502020204030204" pitchFamily="34" charset="0"/>
              </a:rPr>
              <a:t>Медь препятствует усвоению организмом витамина А, кобальта и цинка.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dirty="0" smtClean="0">
                <a:latin typeface="Calibri" panose="020F0502020204030204" pitchFamily="34" charset="0"/>
              </a:rPr>
              <a:t>Способствует  усвоению железа.</a:t>
            </a:r>
            <a:endParaRPr lang="ru-RU" sz="2000" dirty="0">
              <a:latin typeface="Calibri" panose="020F0502020204030204" pitchFamily="34" charset="0"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89588" y="0"/>
            <a:ext cx="2208628" cy="22086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5104381" y="351011"/>
            <a:ext cx="2154547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ru-RU" sz="5400" b="1" u="sng" cap="none" spc="0" dirty="0" smtClean="0">
                <a:ln/>
                <a:solidFill>
                  <a:schemeClr val="accent3"/>
                </a:solidFill>
                <a:effectLst/>
              </a:rPr>
              <a:t>Медь</a:t>
            </a:r>
            <a:endParaRPr lang="ru-RU" sz="5400" b="1" cap="none" spc="0" dirty="0">
              <a:ln/>
              <a:solidFill>
                <a:schemeClr val="accent3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24912758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s://felicitamia.ru/wp-content/uploads/2019/02/med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4843107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373</TotalTime>
  <Words>1279</Words>
  <Application>Microsoft Office PowerPoint</Application>
  <PresentationFormat>Произвольный</PresentationFormat>
  <Paragraphs>125</Paragraphs>
  <Slides>23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Открытая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AsuS</dc:creator>
  <cp:lastModifiedBy>user</cp:lastModifiedBy>
  <cp:revision>30</cp:revision>
  <dcterms:created xsi:type="dcterms:W3CDTF">2021-01-17T20:27:00Z</dcterms:created>
  <dcterms:modified xsi:type="dcterms:W3CDTF">2021-04-09T06:49:32Z</dcterms:modified>
</cp:coreProperties>
</file>