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64" r:id="rId3"/>
    <p:sldId id="265" r:id="rId4"/>
    <p:sldId id="267" r:id="rId5"/>
    <p:sldId id="268" r:id="rId6"/>
    <p:sldId id="269" r:id="rId7"/>
    <p:sldId id="272" r:id="rId8"/>
    <p:sldId id="271" r:id="rId9"/>
    <p:sldId id="266" r:id="rId10"/>
    <p:sldId id="273" r:id="rId11"/>
    <p:sldId id="276" r:id="rId12"/>
    <p:sldId id="274" r:id="rId13"/>
    <p:sldId id="275" r:id="rId14"/>
    <p:sldId id="277" r:id="rId15"/>
    <p:sldId id="27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54BBD7-EB16-4FAA-9253-7ADEAB68A00F}" type="datetimeFigureOut">
              <a:rPr lang="ru-RU" smtClean="0"/>
              <a:pPr/>
              <a:t>30.01.2019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310CAD-1499-4345-A600-0A3AED8D2C7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AD442-1B79-4822-9C95-46B5E0B48E37}" type="datetime1">
              <a:rPr lang="en-US" smtClean="0"/>
              <a:pPr/>
              <a:t>1/30/2019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Быкова А.В. учитель музыки МОУ СОШ №131, г. Карталы</a:t>
            </a:r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FDBC1-0E4A-4F56-9591-A5EFEEDDCB90}" type="datetime1">
              <a:rPr lang="en-US" smtClean="0"/>
              <a:pPr/>
              <a:t>1/30/2019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Быкова А.В. учитель музыки МОУ СОШ №131, г. Карталы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4E082-391B-4211-9FB2-109210D8EE3A}" type="datetime1">
              <a:rPr lang="en-US" smtClean="0"/>
              <a:pPr/>
              <a:t>1/30/2019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Быкова А.В. учитель музыки МОУ СОШ №131, г. Карталы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C405F-DCD6-462B-B4A5-618B7BE34CCB}" type="datetime1">
              <a:rPr lang="en-US" smtClean="0"/>
              <a:pPr/>
              <a:t>1/30/2019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Быкова А.В. учитель музыки МОУ СОШ №131, г. Карталы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5034F-C9B0-4699-81AB-30696E3AB94E}" type="datetime1">
              <a:rPr lang="en-US" smtClean="0"/>
              <a:pPr/>
              <a:t>1/30/2019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Быкова А.В. учитель музыки МОУ СОШ №131, г. Карталы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BCE86-89D3-40FE-8F7E-6596B73B9E2E}" type="datetime1">
              <a:rPr lang="en-US" smtClean="0"/>
              <a:pPr/>
              <a:t>1/30/2019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Быкова А.В. учитель музыки МОУ СОШ №131, г. Карталы</a:t>
            </a: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C0FB2-DB69-449D-9E53-AFF22A6EC589}" type="datetime1">
              <a:rPr lang="en-US" smtClean="0"/>
              <a:pPr/>
              <a:t>1/30/2019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Быкова А.В. учитель музыки МОУ СОШ №131, г. Карталы</a:t>
            </a:r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1498F-83B7-44EF-8D47-2821FB947285}" type="datetime1">
              <a:rPr lang="en-US" smtClean="0"/>
              <a:pPr/>
              <a:t>1/30/2019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Быкова А.В. учитель музыки МОУ СОШ №131, г. Карталы</a:t>
            </a: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54747-09B0-4D17-9558-1AEB2AE2DC2B}" type="datetime1">
              <a:rPr lang="en-US" smtClean="0"/>
              <a:pPr/>
              <a:t>1/30/2019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Быкова А.В. учитель музыки МОУ СОШ №131, г. Карталы</a:t>
            </a:r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2178F-AC9A-4B3B-873C-5599100F7A5D}" type="datetime1">
              <a:rPr lang="en-US" smtClean="0"/>
              <a:pPr/>
              <a:t>1/30/2019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Быкова А.В. учитель музыки МОУ СОШ №131, г. Карталы</a:t>
            </a: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5F8A-0B86-410F-9204-27DA3777FE0A}" type="datetime1">
              <a:rPr lang="en-US" smtClean="0"/>
              <a:pPr/>
              <a:t>1/30/2019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Быкова А.В. учитель музыки МОУ СОШ №131, г. Карталы</a:t>
            </a: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4E86ACF-673F-4AE2-8BAE-E16DD13B0218}" type="datetime1">
              <a:rPr lang="en-US" smtClean="0"/>
              <a:pPr/>
              <a:t>1/30/2019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ru-RU" smtClean="0"/>
              <a:t>Быкова А.В. учитель музыки МОУ СОШ №131, г. Карталы</a:t>
            </a:r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Relationship Id="rId5" Type="http://schemas.openxmlformats.org/officeDocument/2006/relationships/hyperlink" Target="file:///E:\&#1103;&#1085;&#1074;&#1072;&#1088;&#1100;%202019\betkhoven-lunnaja-sonata.mp3" TargetMode="External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4" Type="http://schemas.openxmlformats.org/officeDocument/2006/relationships/hyperlink" Target="file:///E:\&#1103;&#1085;&#1074;&#1072;&#1088;&#1100;%202019\&#1043;&#1083;&#1080;&#1085;&#1082;&#1072;.%20-%20&#1058;&#1091;&#1088;&#1077;&#1094;&#1082;&#1080;&#1081;%20&#1090;&#1072;&#1085;&#1077;&#1094;.mp3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hyperlink" Target="file:///E:\&#1103;&#1085;&#1074;&#1072;&#1088;&#1100;%202019\&#1094;&#1077;&#1088;&#1082;&#1086;&#1074;&#1085;&#1072;&#1103;%20&#1084;&#1091;&#1079;&#1099;&#1082;&#1072;.mp3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5" Type="http://schemas.openxmlformats.org/officeDocument/2006/relationships/hyperlink" Target="file:///E:\&#1103;&#1085;&#1074;&#1072;&#1088;&#1100;%202019\&#1041;&#1072;&#1093;.%20&#1052;&#1077;&#1089;&#1089;&#1072;%20&#1089;&#1080;%20&#1084;&#1080;&#1085;&#1086;&#1088;%20-%20&#8470;1%20&#1061;&#1086;&#1088;%20Kyrie%20eleison%20I%20-%20&#1043;&#1086;&#1089;&#1087;&#1086;&#1076;&#1080;,%20&#1087;&#1086;&#1084;&#1080;&#1083;&#1091;&#1081;%20(5%20&#1075;&#1086;&#1083;&#1086;&#1089;&#1085;&#1072;&#1103;%20&#1092;&#1091;&#1075;&#1072;).mp3" TargetMode="External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457200"/>
            <a:ext cx="7851648" cy="1600200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solidFill>
                  <a:srgbClr val="FFC000"/>
                </a:solidFill>
                <a:latin typeface="+mn-lt"/>
              </a:rPr>
              <a:t>Два направления музыкальной культуры</a:t>
            </a:r>
            <a:endParaRPr lang="ru-RU" sz="4800" dirty="0">
              <a:solidFill>
                <a:srgbClr val="FFC000"/>
              </a:solidFill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14400" y="2438400"/>
            <a:ext cx="7854696" cy="1752600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Светская и духовная музыка</a:t>
            </a:r>
            <a:endParaRPr lang="ru-RU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196" name="Picture 4" descr="http://newkon.ru/uploads/news/2013/kultura/thumbnail/dm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3400" y="3429000"/>
            <a:ext cx="4041648" cy="2971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33400" y="685800"/>
            <a:ext cx="8001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С </a:t>
            </a:r>
            <a:r>
              <a:rPr lang="ru-RU" sz="28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середины XVIII в</a:t>
            </a:r>
            <a:r>
              <a:rPr lang="ru-RU" sz="2800" b="1" dirty="0" smtClean="0"/>
              <a:t>. активизируется светская концертная жизнь, свободная от влияния церкви. Увеличивается количество оркестров, ансамблевых и сольных концертов. </a:t>
            </a:r>
            <a:endParaRPr lang="ru-RU" sz="2800" dirty="0"/>
          </a:p>
        </p:txBody>
      </p:sp>
      <p:pic>
        <p:nvPicPr>
          <p:cNvPr id="35842" name="Picture 2" descr="http://cs627627.vk.me/v627627003/faf0/abEAujHCTU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2971800"/>
            <a:ext cx="5188959" cy="3581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1000" y="4267200"/>
            <a:ext cx="8001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В творчестве венских композиторов-классиков - </a:t>
            </a:r>
            <a:r>
              <a:rPr lang="ru-RU" sz="28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Гайдна, Моцарта, Бетховена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ru-RU" sz="2800" b="1" dirty="0" smtClean="0"/>
              <a:t> сформировались классические виды инструментального ансамбля – </a:t>
            </a:r>
          </a:p>
          <a:p>
            <a:pPr algn="ctr"/>
            <a:r>
              <a:rPr lang="ru-RU" sz="28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соната, трио, квартет</a:t>
            </a:r>
            <a:r>
              <a:rPr lang="ru-RU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smtClean="0"/>
              <a:t>и др.</a:t>
            </a:r>
            <a:endParaRPr lang="ru-RU" sz="2800" dirty="0"/>
          </a:p>
        </p:txBody>
      </p:sp>
      <p:pic>
        <p:nvPicPr>
          <p:cNvPr id="32770" name="Picture 2" descr="http://ns.dtdm.tomsk.ru/gdf/photos/g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457200"/>
            <a:ext cx="2247900" cy="3049652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990600" y="3581400"/>
            <a:ext cx="12186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Гайдн</a:t>
            </a:r>
            <a:endParaRPr lang="ru-RU" sz="2800" dirty="0"/>
          </a:p>
        </p:txBody>
      </p:sp>
      <p:pic>
        <p:nvPicPr>
          <p:cNvPr id="32774" name="Picture 6" descr="http://www.yedirenkdergi.com/wp-content/uploads/2015/02/wolfgang-amadeus-mozart-85564610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2800" y="457200"/>
            <a:ext cx="2323347" cy="3057526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3657600" y="3581400"/>
            <a:ext cx="16834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Моцарт</a:t>
            </a:r>
            <a:endParaRPr lang="ru-RU" sz="2800" dirty="0"/>
          </a:p>
        </p:txBody>
      </p:sp>
      <p:pic>
        <p:nvPicPr>
          <p:cNvPr id="32776" name="Picture 8" descr="http://img0.liveinternet.ru/images/attach/c/0/47/885/47885604_bethoven_van_lyudvig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0" y="457200"/>
            <a:ext cx="2379255" cy="3009901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6553200" y="3581400"/>
            <a:ext cx="19147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Бетховен</a:t>
            </a:r>
            <a:endParaRPr lang="ru-RU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http://img0.liveinternet.ru/images/attach/c/0/47/885/47885604_bethoven_van_lyudvi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457200"/>
            <a:ext cx="2379255" cy="3009901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6400800" y="3581400"/>
            <a:ext cx="19147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Бетховен</a:t>
            </a:r>
            <a:endParaRPr lang="ru-RU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304800"/>
            <a:ext cx="54981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/>
              <a:t>Соната № 14 </a:t>
            </a:r>
            <a:r>
              <a:rPr lang="ru-RU" sz="4000" b="1" i="1" dirty="0" smtClean="0">
                <a:solidFill>
                  <a:srgbClr val="FFC000"/>
                </a:solidFill>
              </a:rPr>
              <a:t>«Лунная»</a:t>
            </a:r>
            <a:endParaRPr lang="ru-RU" sz="4000" b="1" i="1" dirty="0">
              <a:solidFill>
                <a:srgbClr val="FFC000"/>
              </a:solidFill>
            </a:endParaRPr>
          </a:p>
        </p:txBody>
      </p:sp>
      <p:pic>
        <p:nvPicPr>
          <p:cNvPr id="8" name="Рисунок 7" descr="Wallpaper-TuttArt@-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5800" y="1143000"/>
            <a:ext cx="4572000" cy="5450969"/>
          </a:xfrm>
          <a:prstGeom prst="rect">
            <a:avLst/>
          </a:prstGeom>
        </p:spPr>
      </p:pic>
      <p:sp>
        <p:nvSpPr>
          <p:cNvPr id="7" name="Управляющая кнопка: звук 6">
            <a:hlinkClick r:id="rId5" action="ppaction://hlinkfile" highlightClick="1">
              <a:snd r:embed="rId4" name="applause.wav"/>
            </a:hlinkClick>
          </p:cNvPr>
          <p:cNvSpPr/>
          <p:nvPr/>
        </p:nvSpPr>
        <p:spPr>
          <a:xfrm>
            <a:off x="7010400" y="5334000"/>
            <a:ext cx="914400" cy="990600"/>
          </a:xfrm>
          <a:prstGeom prst="actionButtonSou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200" y="990600"/>
            <a:ext cx="8382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Разнообразны камерные вокальные и инструментальные миниатюры композиторов-романтиков </a:t>
            </a:r>
            <a:r>
              <a:rPr lang="ru-RU" sz="28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XIX в.</a:t>
            </a:r>
            <a:r>
              <a:rPr lang="ru-RU" sz="2800" b="1" dirty="0" smtClean="0"/>
              <a:t> </a:t>
            </a:r>
          </a:p>
          <a:p>
            <a:pPr algn="ctr"/>
            <a:r>
              <a:rPr lang="ru-RU" sz="2800" b="1" dirty="0" smtClean="0"/>
              <a:t>К ним относятся песни </a:t>
            </a:r>
            <a:r>
              <a:rPr lang="ru-RU" sz="28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Ф. Шуберта, </a:t>
            </a:r>
            <a:r>
              <a:rPr lang="ru-RU" sz="2800" b="1" dirty="0" smtClean="0"/>
              <a:t>фортепианные песни без слов </a:t>
            </a:r>
          </a:p>
          <a:p>
            <a:pPr algn="ctr"/>
            <a:r>
              <a:rPr lang="ru-RU" sz="28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Ф. Мендельсона</a:t>
            </a:r>
            <a:r>
              <a:rPr lang="ru-RU" sz="2800" b="1" dirty="0" smtClean="0"/>
              <a:t>, каприсы </a:t>
            </a:r>
          </a:p>
          <a:p>
            <a:pPr algn="ctr"/>
            <a:r>
              <a:rPr lang="ru-RU" sz="28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Н. Паганини</a:t>
            </a:r>
            <a:r>
              <a:rPr lang="ru-RU" sz="2800" b="1" dirty="0" smtClean="0"/>
              <a:t>, вальсы, ноктюрны, прелюдии, баллады </a:t>
            </a:r>
            <a:r>
              <a:rPr lang="ru-RU" sz="28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Ф. Шопена</a:t>
            </a:r>
            <a:r>
              <a:rPr lang="ru-RU" sz="2800" b="1" dirty="0" smtClean="0"/>
              <a:t>, романсы </a:t>
            </a:r>
            <a:r>
              <a:rPr lang="ru-RU" sz="28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М. Глинки</a:t>
            </a:r>
            <a:r>
              <a:rPr lang="ru-RU" sz="2800" b="1" dirty="0" smtClean="0"/>
              <a:t>, пьесы </a:t>
            </a:r>
            <a:r>
              <a:rPr lang="ru-RU" sz="28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П. Чайковского </a:t>
            </a:r>
            <a:r>
              <a:rPr lang="ru-RU" sz="2800" b="1" dirty="0" smtClean="0"/>
              <a:t>и многое другое.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4" name="Picture 4" descr="http://classica.at.ua/Glinka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762000"/>
            <a:ext cx="2438400" cy="304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295400" y="4343400"/>
            <a:ext cx="19307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М. Глинка</a:t>
            </a:r>
            <a:endParaRPr lang="ru-RU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3715879" y="2438400"/>
            <a:ext cx="552029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Романс</a:t>
            </a:r>
          </a:p>
          <a:p>
            <a:pPr algn="ctr"/>
            <a:r>
              <a:rPr lang="ru-RU" sz="28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«Я помню чудное мгновенье</a:t>
            </a:r>
            <a:r>
              <a:rPr lang="ru-RU" sz="28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», </a:t>
            </a:r>
          </a:p>
          <a:p>
            <a:pPr algn="ctr"/>
            <a:r>
              <a:rPr lang="ru-RU" sz="28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«Турецкий танец»</a:t>
            </a:r>
            <a:endParaRPr lang="ru-RU" sz="2800" b="1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Управляющая кнопка: звук 4">
            <a:hlinkClick r:id="rId4" action="ppaction://hlinkfile" highlightClick="1">
              <a:snd r:embed="rId3" name="applause.wav"/>
            </a:hlinkClick>
          </p:cNvPr>
          <p:cNvSpPr/>
          <p:nvPr/>
        </p:nvSpPr>
        <p:spPr>
          <a:xfrm>
            <a:off x="6248400" y="5410200"/>
            <a:ext cx="1143000" cy="1066800"/>
          </a:xfrm>
          <a:prstGeom prst="actionButtonSou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362200" y="838200"/>
            <a:ext cx="270516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Итог урока:</a:t>
            </a:r>
            <a:endParaRPr lang="ru-RU" sz="3200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38200" y="1905000"/>
            <a:ext cx="77724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800" b="1" dirty="0" smtClean="0"/>
              <a:t> Какую музыку называют духовной?</a:t>
            </a:r>
          </a:p>
          <a:p>
            <a:r>
              <a:rPr lang="ru-RU" sz="2800" b="1" dirty="0" smtClean="0"/>
              <a:t>  Какую – светской?</a:t>
            </a:r>
          </a:p>
          <a:p>
            <a:endParaRPr lang="ru-RU" sz="2800" b="1" dirty="0" smtClean="0"/>
          </a:p>
          <a:p>
            <a:pPr>
              <a:buFont typeface="Arial" pitchFamily="34" charset="0"/>
              <a:buChar char="•"/>
            </a:pPr>
            <a:r>
              <a:rPr lang="ru-RU" sz="2800" b="1" dirty="0" smtClean="0"/>
              <a:t> Музыку каких композиторов можно</a:t>
            </a:r>
          </a:p>
          <a:p>
            <a:r>
              <a:rPr lang="ru-RU" sz="2800" b="1" dirty="0" smtClean="0"/>
              <a:t>  отнести к светской, каких – к духовной?</a:t>
            </a:r>
          </a:p>
          <a:p>
            <a:endParaRPr lang="ru-RU" sz="2800" b="1" dirty="0" smtClean="0"/>
          </a:p>
          <a:p>
            <a:pPr>
              <a:buFont typeface="Arial" pitchFamily="34" charset="0"/>
              <a:buChar char="•"/>
            </a:pPr>
            <a:r>
              <a:rPr lang="ru-RU" sz="2800" b="1" dirty="0" smtClean="0"/>
              <a:t> Какие из прослушанных произведений</a:t>
            </a:r>
          </a:p>
          <a:p>
            <a:r>
              <a:rPr lang="ru-RU" sz="2800" b="1" dirty="0" smtClean="0"/>
              <a:t>   на уроке запомнили?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609600" y="1905000"/>
            <a:ext cx="76962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/>
              <a:t>Музыкальная культура развивалась во взаимодействии двух основных направлений: </a:t>
            </a:r>
            <a:r>
              <a:rPr lang="ru-RU" sz="3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светского и духовного, церковного. </a:t>
            </a:r>
            <a:endParaRPr lang="ru-RU" sz="32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://tm-ns.com/images/5605d7d779aa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1790700"/>
            <a:ext cx="6350000" cy="47625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609600" y="457200"/>
            <a:ext cx="8077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Духовная</a:t>
            </a:r>
            <a:r>
              <a:rPr lang="ru-RU" sz="3600" b="1" dirty="0" smtClean="0"/>
              <a:t> музыка всегда была связана с богослужением.</a:t>
            </a:r>
            <a:endParaRPr lang="ru-RU" sz="3600" dirty="0"/>
          </a:p>
        </p:txBody>
      </p:sp>
      <p:sp>
        <p:nvSpPr>
          <p:cNvPr id="5" name="Управляющая кнопка: звук 4">
            <a:hlinkClick r:id="rId4" action="ppaction://hlinkfile" highlightClick="1">
              <a:snd r:embed="rId3" name="applause.wav"/>
            </a:hlinkClick>
          </p:cNvPr>
          <p:cNvSpPr/>
          <p:nvPr/>
        </p:nvSpPr>
        <p:spPr>
          <a:xfrm>
            <a:off x="457200" y="5715000"/>
            <a:ext cx="990600" cy="914400"/>
          </a:xfrm>
          <a:prstGeom prst="actionButtonSou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81000" y="1066800"/>
            <a:ext cx="5105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Церковная музыка </a:t>
            </a:r>
            <a:r>
              <a:rPr lang="ru-RU" sz="3200" b="1" dirty="0" smtClean="0"/>
              <a:t>всегда обращена к темам Священного Писания. Драматургия образов страдания, смерти, воскресения Христа является основой развития духовной музыки.</a:t>
            </a:r>
          </a:p>
        </p:txBody>
      </p:sp>
      <p:pic>
        <p:nvPicPr>
          <p:cNvPr id="5" name="Picture 2" descr="F:\Recovered Files\7 класс\7_13_Высокая месса\6a00d8341e434553ef00e54f5718848834-640wi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FF9"/>
              </a:clrFrom>
              <a:clrTo>
                <a:srgbClr val="FEFFF9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05400" y="1524000"/>
            <a:ext cx="3810000" cy="3958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1219200"/>
            <a:ext cx="83820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/>
              <a:t>В восточной, православной церкви , это литургия и всенощная, венчание и молебен, в истоках которых лежит </a:t>
            </a:r>
            <a:r>
              <a:rPr lang="ru-RU" sz="3200" b="1" i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зна̀менный</a:t>
            </a:r>
            <a:r>
              <a:rPr lang="ru-RU" sz="32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распев.</a:t>
            </a:r>
            <a:r>
              <a:rPr lang="ru-RU" sz="3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ru-RU" sz="3200" b="1" dirty="0" smtClean="0"/>
              <a:t>В западной, католической церкви — месса, реквием, страсти, кантаты и др. В их основе - </a:t>
            </a:r>
            <a:r>
              <a:rPr lang="ru-RU" sz="32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хорал</a:t>
            </a:r>
            <a:r>
              <a:rPr lang="ru-RU" sz="3200" b="1" dirty="0" smtClean="0"/>
              <a:t>, многоголосное пение в сопровождении органа или оркестра.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228600" y="304800"/>
            <a:ext cx="8229600" cy="114300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И. С. Бах (1685-1750)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ea typeface="+mj-ea"/>
              <a:cs typeface="+mj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81000" y="1752600"/>
            <a:ext cx="5943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Писал чаще музыку для органа и хора  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04800" y="3657600"/>
            <a:ext cx="8534400" cy="114300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 fontScale="85000"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Максим Березовский </a:t>
            </a:r>
            <a:r>
              <a:rPr lang="ru-RU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(1745—1777)</a:t>
            </a:r>
          </a:p>
          <a:p>
            <a:pPr lvl="0" algn="ctr">
              <a:spcBef>
                <a:spcPct val="0"/>
              </a:spcBef>
            </a:pPr>
            <a:r>
              <a:rPr lang="ru-RU" sz="4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ea typeface="+mj-ea"/>
              <a:cs typeface="+mj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19400" y="4648200"/>
            <a:ext cx="5511637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Писал музыку для хора </a:t>
            </a:r>
          </a:p>
          <a:p>
            <a:pPr lvl="0" algn="ctr">
              <a:spcBef>
                <a:spcPct val="0"/>
              </a:spcBef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l-G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΄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capella</a:t>
            </a:r>
            <a:endParaRPr lang="ru-RU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6626" name="Picture 2" descr="http://musicscor.com/media/cache/32/96/329617bfdfaf16f07c600f4390344a5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4419600"/>
            <a:ext cx="1905000" cy="1905000"/>
          </a:xfrm>
          <a:prstGeom prst="rect">
            <a:avLst/>
          </a:prstGeom>
          <a:noFill/>
        </p:spPr>
      </p:pic>
      <p:pic>
        <p:nvPicPr>
          <p:cNvPr id="26628" name="Picture 4" descr="http://biopsyama.ru/uploads/images/i/_/s/i_s_bah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1524000"/>
            <a:ext cx="1717803" cy="1981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228600" y="304800"/>
            <a:ext cx="8229600" cy="114300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И. С. Бах (1685-1750)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ea typeface="+mj-ea"/>
              <a:cs typeface="+mj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7200" y="1600200"/>
            <a:ext cx="5943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«Высокая месса» </a:t>
            </a:r>
          </a:p>
          <a:p>
            <a:pPr algn="ctr"/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Хор </a:t>
            </a:r>
            <a:r>
              <a:rPr lang="fr-F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«Kyrie, eleison!»</a:t>
            </a:r>
            <a:endParaRPr lang="ru-RU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fr-F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(«Господи, помилуй!»)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04800" y="3657600"/>
            <a:ext cx="8534400" cy="114300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 fontScale="85000"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Максим Березовский </a:t>
            </a:r>
            <a:r>
              <a:rPr lang="ru-RU" sz="4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(1745—1777)</a:t>
            </a:r>
          </a:p>
          <a:p>
            <a:pPr lvl="0" algn="ctr">
              <a:spcBef>
                <a:spcPct val="0"/>
              </a:spcBef>
            </a:pPr>
            <a:r>
              <a:rPr lang="ru-RU" sz="4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ea typeface="+mj-ea"/>
              <a:cs typeface="+mj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19400" y="4648200"/>
            <a:ext cx="498995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«Духовный концерт»</a:t>
            </a:r>
          </a:p>
        </p:txBody>
      </p:sp>
      <p:pic>
        <p:nvPicPr>
          <p:cNvPr id="26626" name="Picture 2" descr="http://musicscor.com/media/cache/32/96/329617bfdfaf16f07c600f4390344a5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4419600"/>
            <a:ext cx="1905000" cy="1905000"/>
          </a:xfrm>
          <a:prstGeom prst="rect">
            <a:avLst/>
          </a:prstGeom>
          <a:noFill/>
        </p:spPr>
      </p:pic>
      <p:pic>
        <p:nvPicPr>
          <p:cNvPr id="26628" name="Picture 4" descr="http://biopsyama.ru/uploads/images/i/_/s/i_s_bah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1524000"/>
            <a:ext cx="1717803" cy="1981200"/>
          </a:xfrm>
          <a:prstGeom prst="rect">
            <a:avLst/>
          </a:prstGeom>
          <a:noFill/>
        </p:spPr>
      </p:pic>
      <p:sp>
        <p:nvSpPr>
          <p:cNvPr id="9" name="Управляющая кнопка: звук 8">
            <a:hlinkClick r:id="rId5" action="ppaction://hlinkfile" highlightClick="1">
              <a:snd r:embed="rId4" name="applause.wav"/>
            </a:hlinkClick>
          </p:cNvPr>
          <p:cNvSpPr/>
          <p:nvPr/>
        </p:nvSpPr>
        <p:spPr>
          <a:xfrm>
            <a:off x="6019800" y="5638800"/>
            <a:ext cx="1371600" cy="1066800"/>
          </a:xfrm>
          <a:prstGeom prst="actionButtonSou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609600"/>
            <a:ext cx="660571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Полифония </a:t>
            </a:r>
            <a:r>
              <a:rPr lang="ru-RU" sz="4000" dirty="0" smtClean="0"/>
              <a:t>- многоголосие</a:t>
            </a:r>
            <a:endParaRPr lang="ru-RU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5638800"/>
            <a:ext cx="76779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Фуга </a:t>
            </a:r>
            <a:r>
              <a:rPr lang="ru-RU" sz="4000" dirty="0" smtClean="0"/>
              <a:t>– полифоническая форма </a:t>
            </a:r>
            <a:endParaRPr lang="ru-RU" sz="4000" dirty="0"/>
          </a:p>
        </p:txBody>
      </p:sp>
      <p:pic>
        <p:nvPicPr>
          <p:cNvPr id="30722" name="Picture 2" descr="http://www.encyclopediaofukraine.com/pic%5CB%5CE%5CBerezovsky_score%20Ne%20otverzh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1371600"/>
            <a:ext cx="6027154" cy="4191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81000" y="762000"/>
            <a:ext cx="8534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Светская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smtClean="0"/>
              <a:t>музыка в своих истоках опиралась на народно-песенную, танцевальную культуру. </a:t>
            </a:r>
            <a:endParaRPr lang="ru-RU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09600" y="3105835"/>
            <a:ext cx="7772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С </a:t>
            </a:r>
            <a:r>
              <a:rPr lang="ru-RU" sz="28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 в.</a:t>
            </a:r>
            <a:r>
              <a:rPr lang="ru-RU" sz="2800" b="1" dirty="0" smtClean="0"/>
              <a:t> начинает развиваться </a:t>
            </a:r>
            <a:r>
              <a:rPr lang="ru-RU" sz="36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камерная музыка </a:t>
            </a:r>
            <a:r>
              <a:rPr lang="ru-RU" sz="2800" b="1" dirty="0" smtClean="0"/>
              <a:t>(от лат. </a:t>
            </a:r>
            <a:r>
              <a:rPr lang="en-US" sz="2800" b="1" dirty="0" smtClean="0"/>
              <a:t>Camera</a:t>
            </a:r>
            <a:r>
              <a:rPr lang="ru-RU" sz="2800" b="1" dirty="0" smtClean="0"/>
              <a:t> - комната).</a:t>
            </a:r>
            <a:endParaRPr lang="ru-RU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162</TotalTime>
  <Words>368</Words>
  <Application>Microsoft Office PowerPoint</Application>
  <PresentationFormat>Экран (4:3)</PresentationFormat>
  <Paragraphs>49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Поток</vt:lpstr>
      <vt:lpstr>Два направления музыкальной культуры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Два направления музыкальной культуры</dc:title>
  <dc:creator>Fizik</dc:creator>
  <cp:lastModifiedBy>1</cp:lastModifiedBy>
  <cp:revision>24</cp:revision>
  <dcterms:created xsi:type="dcterms:W3CDTF">2006-08-16T00:00:00Z</dcterms:created>
  <dcterms:modified xsi:type="dcterms:W3CDTF">2019-01-30T17:20:01Z</dcterms:modified>
</cp:coreProperties>
</file>